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270" r:id="rId3"/>
    <p:sldId id="261" r:id="rId4"/>
    <p:sldId id="262" r:id="rId5"/>
    <p:sldId id="263" r:id="rId6"/>
  </p:sldIdLst>
  <p:sldSz cx="6858000" cy="9906000" type="A4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谷 隆" initials="大谷" lastIdx="2" clrIdx="0">
    <p:extLst>
      <p:ext uri="{19B8F6BF-5375-455C-9EA6-DF929625EA0E}">
        <p15:presenceInfo xmlns:p15="http://schemas.microsoft.com/office/powerpoint/2012/main" userId="2cb44619fc532e0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E5"/>
    <a:srgbClr val="00B0F0"/>
    <a:srgbClr val="FFE699"/>
    <a:srgbClr val="33CCFF"/>
    <a:srgbClr val="AFFFFF"/>
    <a:srgbClr val="FFFF9B"/>
    <a:srgbClr val="FF4F4F"/>
    <a:srgbClr val="012663"/>
    <a:srgbClr val="013FA3"/>
    <a:srgbClr val="00A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1" autoAdjust="0"/>
    <p:restoredTop sz="85602" autoAdjust="0"/>
  </p:normalViewPr>
  <p:slideViewPr>
    <p:cSldViewPr snapToGrid="0" showGuides="1">
      <p:cViewPr>
        <p:scale>
          <a:sx n="87" d="100"/>
          <a:sy n="87" d="100"/>
        </p:scale>
        <p:origin x="-126" y="-315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9266" cy="3444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3225" y="1"/>
            <a:ext cx="4310864" cy="3444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BD85EBE6-C10B-4ED7-A1C2-EF767EA0B5B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71950" y="857250"/>
            <a:ext cx="16017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569" y="3300416"/>
            <a:ext cx="7956550" cy="2700337"/>
          </a:xfrm>
          <a:prstGeom prst="rect">
            <a:avLst/>
          </a:prstGeom>
        </p:spPr>
        <p:txBody>
          <a:bodyPr vert="horz" lIns="91439" tIns="45719" rIns="91439" bIns="457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513517"/>
            <a:ext cx="4309266" cy="3444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3225" y="6513517"/>
            <a:ext cx="4310864" cy="3444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E6BE1C96-51F1-4E9C-B34A-C3025662A8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8919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8D538-DA6A-9140-1371-94C439C03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E546CE-8F23-7772-81A5-EAB02D8FB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93C1CF-E70E-3C6E-068B-8C79239CF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18C007-28BF-D5B4-092C-F856D9BEA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95"/>
            <a:fld id="{E6BE1C96-51F1-4E9C-B34A-C3025662A88C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95"/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90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E1C96-51F1-4E9C-B34A-C3025662A88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288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E1C96-51F1-4E9C-B34A-C3025662A88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141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E1C96-51F1-4E9C-B34A-C3025662A88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80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6" indent="0" algn="ctr">
              <a:buNone/>
              <a:defRPr sz="1200"/>
            </a:lvl4pPr>
            <a:lvl5pPr marL="1371568" indent="0" algn="ctr">
              <a:buNone/>
              <a:defRPr sz="1200"/>
            </a:lvl5pPr>
            <a:lvl6pPr marL="1714459" indent="0" algn="ctr">
              <a:buNone/>
              <a:defRPr sz="1200"/>
            </a:lvl6pPr>
            <a:lvl7pPr marL="2057351" indent="0" algn="ctr">
              <a:buNone/>
              <a:defRPr sz="1200"/>
            </a:lvl7pPr>
            <a:lvl8pPr marL="2400243" indent="0" algn="ctr">
              <a:buNone/>
              <a:defRPr sz="1200"/>
            </a:lvl8pPr>
            <a:lvl9pPr marL="2743135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08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3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84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6" indent="0" algn="ctr">
              <a:buNone/>
              <a:defRPr sz="1200"/>
            </a:lvl4pPr>
            <a:lvl5pPr marL="1371568" indent="0" algn="ctr">
              <a:buNone/>
              <a:defRPr sz="1200"/>
            </a:lvl5pPr>
            <a:lvl6pPr marL="1714459" indent="0" algn="ctr">
              <a:buNone/>
              <a:defRPr sz="1200"/>
            </a:lvl6pPr>
            <a:lvl7pPr marL="2057351" indent="0" algn="ctr">
              <a:buNone/>
              <a:defRPr sz="1200"/>
            </a:lvl7pPr>
            <a:lvl8pPr marL="2400243" indent="0" algn="ctr">
              <a:buNone/>
              <a:defRPr sz="1200"/>
            </a:lvl8pPr>
            <a:lvl9pPr marL="2743135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162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24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7"/>
            <a:ext cx="5915025" cy="21669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531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2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86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6" indent="0">
              <a:buNone/>
              <a:defRPr sz="1200" b="1"/>
            </a:lvl4pPr>
            <a:lvl5pPr marL="1371568" indent="0">
              <a:buNone/>
              <a:defRPr sz="1200" b="1"/>
            </a:lvl5pPr>
            <a:lvl6pPr marL="1714459" indent="0">
              <a:buNone/>
              <a:defRPr sz="1200" b="1"/>
            </a:lvl6pPr>
            <a:lvl7pPr marL="2057351" indent="0">
              <a:buNone/>
              <a:defRPr sz="1200" b="1"/>
            </a:lvl7pPr>
            <a:lvl8pPr marL="2400243" indent="0">
              <a:buNone/>
              <a:defRPr sz="1200" b="1"/>
            </a:lvl8pPr>
            <a:lvl9pPr marL="274313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4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6" indent="0">
              <a:buNone/>
              <a:defRPr sz="1200" b="1"/>
            </a:lvl4pPr>
            <a:lvl5pPr marL="1371568" indent="0">
              <a:buNone/>
              <a:defRPr sz="1200" b="1"/>
            </a:lvl5pPr>
            <a:lvl6pPr marL="1714459" indent="0">
              <a:buNone/>
              <a:defRPr sz="1200" b="1"/>
            </a:lvl6pPr>
            <a:lvl7pPr marL="2057351" indent="0">
              <a:buNone/>
              <a:defRPr sz="1200" b="1"/>
            </a:lvl7pPr>
            <a:lvl8pPr marL="2400243" indent="0">
              <a:buNone/>
              <a:defRPr sz="1200" b="1"/>
            </a:lvl8pPr>
            <a:lvl9pPr marL="274313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3"/>
            <a:ext cx="2915544" cy="53221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956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501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421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2" cy="70396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6" indent="0">
              <a:buNone/>
              <a:defRPr sz="750"/>
            </a:lvl4pPr>
            <a:lvl5pPr marL="1371568" indent="0">
              <a:buNone/>
              <a:defRPr sz="750"/>
            </a:lvl5pPr>
            <a:lvl6pPr marL="1714459" indent="0">
              <a:buNone/>
              <a:defRPr sz="750"/>
            </a:lvl6pPr>
            <a:lvl7pPr marL="2057351" indent="0">
              <a:buNone/>
              <a:defRPr sz="750"/>
            </a:lvl7pPr>
            <a:lvl8pPr marL="2400243" indent="0">
              <a:buNone/>
              <a:defRPr sz="750"/>
            </a:lvl8pPr>
            <a:lvl9pPr marL="274313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03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494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2" cy="703968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6" indent="0">
              <a:buNone/>
              <a:defRPr sz="1500"/>
            </a:lvl4pPr>
            <a:lvl5pPr marL="1371568" indent="0">
              <a:buNone/>
              <a:defRPr sz="1500"/>
            </a:lvl5pPr>
            <a:lvl6pPr marL="1714459" indent="0">
              <a:buNone/>
              <a:defRPr sz="1500"/>
            </a:lvl6pPr>
            <a:lvl7pPr marL="2057351" indent="0">
              <a:buNone/>
              <a:defRPr sz="1500"/>
            </a:lvl7pPr>
            <a:lvl8pPr marL="2400243" indent="0">
              <a:buNone/>
              <a:defRPr sz="1500"/>
            </a:lvl8pPr>
            <a:lvl9pPr marL="2743135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6" indent="0">
              <a:buNone/>
              <a:defRPr sz="750"/>
            </a:lvl4pPr>
            <a:lvl5pPr marL="1371568" indent="0">
              <a:buNone/>
              <a:defRPr sz="750"/>
            </a:lvl5pPr>
            <a:lvl6pPr marL="1714459" indent="0">
              <a:buNone/>
              <a:defRPr sz="750"/>
            </a:lvl6pPr>
            <a:lvl7pPr marL="2057351" indent="0">
              <a:buNone/>
              <a:defRPr sz="750"/>
            </a:lvl7pPr>
            <a:lvl8pPr marL="2400243" indent="0">
              <a:buNone/>
              <a:defRPr sz="750"/>
            </a:lvl8pPr>
            <a:lvl9pPr marL="274313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8489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27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532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86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7"/>
            <a:ext cx="5915025" cy="21669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58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2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27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6" indent="0">
              <a:buNone/>
              <a:defRPr sz="1200" b="1"/>
            </a:lvl4pPr>
            <a:lvl5pPr marL="1371568" indent="0">
              <a:buNone/>
              <a:defRPr sz="1200" b="1"/>
            </a:lvl5pPr>
            <a:lvl6pPr marL="1714459" indent="0">
              <a:buNone/>
              <a:defRPr sz="1200" b="1"/>
            </a:lvl6pPr>
            <a:lvl7pPr marL="2057351" indent="0">
              <a:buNone/>
              <a:defRPr sz="1200" b="1"/>
            </a:lvl7pPr>
            <a:lvl8pPr marL="2400243" indent="0">
              <a:buNone/>
              <a:defRPr sz="1200" b="1"/>
            </a:lvl8pPr>
            <a:lvl9pPr marL="274313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4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6" indent="0">
              <a:buNone/>
              <a:defRPr sz="1200" b="1"/>
            </a:lvl4pPr>
            <a:lvl5pPr marL="1371568" indent="0">
              <a:buNone/>
              <a:defRPr sz="1200" b="1"/>
            </a:lvl5pPr>
            <a:lvl6pPr marL="1714459" indent="0">
              <a:buNone/>
              <a:defRPr sz="1200" b="1"/>
            </a:lvl6pPr>
            <a:lvl7pPr marL="2057351" indent="0">
              <a:buNone/>
              <a:defRPr sz="1200" b="1"/>
            </a:lvl7pPr>
            <a:lvl8pPr marL="2400243" indent="0">
              <a:buNone/>
              <a:defRPr sz="1200" b="1"/>
            </a:lvl8pPr>
            <a:lvl9pPr marL="274313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3"/>
            <a:ext cx="2915544" cy="53221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7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07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692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2" cy="70396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6" indent="0">
              <a:buNone/>
              <a:defRPr sz="750"/>
            </a:lvl4pPr>
            <a:lvl5pPr marL="1371568" indent="0">
              <a:buNone/>
              <a:defRPr sz="750"/>
            </a:lvl5pPr>
            <a:lvl6pPr marL="1714459" indent="0">
              <a:buNone/>
              <a:defRPr sz="750"/>
            </a:lvl6pPr>
            <a:lvl7pPr marL="2057351" indent="0">
              <a:buNone/>
              <a:defRPr sz="750"/>
            </a:lvl7pPr>
            <a:lvl8pPr marL="2400243" indent="0">
              <a:buNone/>
              <a:defRPr sz="750"/>
            </a:lvl8pPr>
            <a:lvl9pPr marL="274313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04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2" cy="703968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6" indent="0">
              <a:buNone/>
              <a:defRPr sz="1500"/>
            </a:lvl4pPr>
            <a:lvl5pPr marL="1371568" indent="0">
              <a:buNone/>
              <a:defRPr sz="1500"/>
            </a:lvl5pPr>
            <a:lvl6pPr marL="1714459" indent="0">
              <a:buNone/>
              <a:defRPr sz="1500"/>
            </a:lvl6pPr>
            <a:lvl7pPr marL="2057351" indent="0">
              <a:buNone/>
              <a:defRPr sz="1500"/>
            </a:lvl7pPr>
            <a:lvl8pPr marL="2400243" indent="0">
              <a:buNone/>
              <a:defRPr sz="1500"/>
            </a:lvl8pPr>
            <a:lvl9pPr marL="2743135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6" indent="0">
              <a:buNone/>
              <a:defRPr sz="750"/>
            </a:lvl4pPr>
            <a:lvl5pPr marL="1371568" indent="0">
              <a:buNone/>
              <a:defRPr sz="750"/>
            </a:lvl5pPr>
            <a:lvl6pPr marL="1714459" indent="0">
              <a:buNone/>
              <a:defRPr sz="750"/>
            </a:lvl6pPr>
            <a:lvl7pPr marL="2057351" indent="0">
              <a:buNone/>
              <a:defRPr sz="750"/>
            </a:lvl7pPr>
            <a:lvl8pPr marL="2400243" indent="0">
              <a:buNone/>
              <a:defRPr sz="750"/>
            </a:lvl8pPr>
            <a:lvl9pPr marL="274313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689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2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8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9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51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4D7B0-7A7A-442A-9964-4B71424909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3A8F4-FDCA-42AF-A73C-36B89B66F3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37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2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8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9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51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hyperlink" Target="https://hirakatakoyou.org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hyperlink" Target="https://hirakatakoyou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hyperlink" Target="https://hirakatakoyou.org/" TargetMode="Externa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24A328-4E40-918B-3B62-C06ABE330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川と橋&#10;&#10;AI 生成コンテンツは誤りを含む可能性があります。">
            <a:extLst>
              <a:ext uri="{FF2B5EF4-FFF2-40B4-BE49-F238E27FC236}">
                <a16:creationId xmlns:a16="http://schemas.microsoft.com/office/drawing/2014/main" id="{2B9D15A2-D415-860B-21AC-586077F89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4"/>
          <a:stretch>
            <a:fillRect/>
          </a:stretch>
        </p:blipFill>
        <p:spPr>
          <a:xfrm>
            <a:off x="-17551" y="-63169"/>
            <a:ext cx="6858000" cy="2916149"/>
          </a:xfrm>
          <a:prstGeom prst="rect">
            <a:avLst/>
          </a:prstGeom>
        </p:spPr>
      </p:pic>
      <p:sp>
        <p:nvSpPr>
          <p:cNvPr id="707" name="角丸四角形 706">
            <a:extLst>
              <a:ext uri="{FF2B5EF4-FFF2-40B4-BE49-F238E27FC236}">
                <a16:creationId xmlns:a16="http://schemas.microsoft.com/office/drawing/2014/main" id="{3FD8CFC4-A53D-EBFC-A3A8-20111B5C1C74}"/>
              </a:ext>
            </a:extLst>
          </p:cNvPr>
          <p:cNvSpPr/>
          <p:nvPr/>
        </p:nvSpPr>
        <p:spPr>
          <a:xfrm>
            <a:off x="-514244" y="8525198"/>
            <a:ext cx="3994526" cy="1405927"/>
          </a:xfrm>
          <a:prstGeom prst="roundRect">
            <a:avLst>
              <a:gd name="adj" fmla="val 32707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        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ｰお問合せ先ｰ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       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ハローワーク枚方　職業相談部門 　　　　　　　　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　　     </a:t>
            </a: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TEL 072-841-3363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　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　　　　　</a:t>
            </a:r>
            <a:r>
              <a:rPr kumimoji="0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（部門コード</a:t>
            </a:r>
            <a:r>
              <a:rPr kumimoji="0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41</a:t>
            </a:r>
            <a:r>
              <a:rPr kumimoji="0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＃）</a:t>
            </a:r>
            <a:endParaRPr kumimoji="0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源暎アンチック v5" panose="020B0703040000000000"/>
                <a:cs typeface="+mn-cs"/>
              </a:rPr>
              <a:t>　</a:t>
            </a:r>
            <a:endParaRPr kumimoji="0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srgbClr val="FF33CC"/>
              </a:solidFill>
              <a:effectLst/>
              <a:uLnTx/>
              <a:uFillTx/>
              <a:latin typeface="HG丸ｺﾞｼｯｸM-PRO" panose="020F0600000000000000" pitchFamily="50" charset="-128"/>
              <a:ea typeface="源暎アンチック v5" panose="020B0703040000000000"/>
              <a:cs typeface="+mn-cs"/>
            </a:endParaRPr>
          </a:p>
        </p:txBody>
      </p:sp>
      <p:sp>
        <p:nvSpPr>
          <p:cNvPr id="733" name="テキスト ボックス 732">
            <a:extLst>
              <a:ext uri="{FF2B5EF4-FFF2-40B4-BE49-F238E27FC236}">
                <a16:creationId xmlns:a16="http://schemas.microsoft.com/office/drawing/2014/main" id="{446AE306-60AD-3388-AF23-5E647EA9E0EA}"/>
              </a:ext>
            </a:extLst>
          </p:cNvPr>
          <p:cNvSpPr txBox="1"/>
          <p:nvPr/>
        </p:nvSpPr>
        <p:spPr>
          <a:xfrm>
            <a:off x="-142550" y="9610765"/>
            <a:ext cx="4544052" cy="266679"/>
          </a:xfrm>
          <a:prstGeom prst="rect">
            <a:avLst/>
          </a:prstGeom>
          <a:noFill/>
        </p:spPr>
        <p:txBody>
          <a:bodyPr wrap="square" lIns="81217" tIns="40610" rIns="81217" bIns="4061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【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共催</a:t>
            </a:r>
            <a:r>
              <a:rPr kumimoji="0" lang="ja-JP" altLang="ja-JP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】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寝屋川市、</a:t>
            </a:r>
            <a:r>
              <a:rPr kumimoji="0" lang="ja-JP" altLang="ja-JP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ハローワーク枚方、枚方雇用開発協会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+mn-cs"/>
              </a:rPr>
              <a:t>       </a:t>
            </a:r>
            <a:endParaRPr kumimoji="0" lang="ja-JP" altLang="ja-JP" sz="1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SｺﾞｼｯｸM" panose="020B0600000000000000" pitchFamily="50" charset="-128"/>
              <a:ea typeface="源暎アンチック v5" panose="020B0703040000000000"/>
              <a:cs typeface="+mn-cs"/>
            </a:endParaRPr>
          </a:p>
        </p:txBody>
      </p:sp>
      <p:sp>
        <p:nvSpPr>
          <p:cNvPr id="714" name="テキスト ボックス 713">
            <a:extLst>
              <a:ext uri="{FF2B5EF4-FFF2-40B4-BE49-F238E27FC236}">
                <a16:creationId xmlns:a16="http://schemas.microsoft.com/office/drawing/2014/main" id="{77AD30FE-D11C-0C50-896C-B64C514703B2}"/>
              </a:ext>
            </a:extLst>
          </p:cNvPr>
          <p:cNvSpPr txBox="1"/>
          <p:nvPr/>
        </p:nvSpPr>
        <p:spPr>
          <a:xfrm>
            <a:off x="14860226" y="7474795"/>
            <a:ext cx="3442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AB2390-12E5-1615-5E63-C2BBC5D6628C}"/>
              </a:ext>
            </a:extLst>
          </p:cNvPr>
          <p:cNvSpPr txBox="1"/>
          <p:nvPr/>
        </p:nvSpPr>
        <p:spPr>
          <a:xfrm>
            <a:off x="2336597" y="9027903"/>
            <a:ext cx="13102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ハローワーク→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枚方ホームページ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0CE64F6-DBFD-61CB-DD7F-6A977CFE62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572" t="-4290" r="883" b="3415"/>
          <a:stretch/>
        </p:blipFill>
        <p:spPr>
          <a:xfrm>
            <a:off x="3552490" y="8762360"/>
            <a:ext cx="666427" cy="6819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D93AD2C-7453-4182-B94F-A4A13F723EC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437" y="9487265"/>
            <a:ext cx="1117875" cy="450123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E7103D1-C55E-9AE6-062D-D7BC7C1FE3DF}"/>
              </a:ext>
            </a:extLst>
          </p:cNvPr>
          <p:cNvSpPr txBox="1"/>
          <p:nvPr/>
        </p:nvSpPr>
        <p:spPr>
          <a:xfrm>
            <a:off x="614114" y="613227"/>
            <a:ext cx="6301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源柔ゴシックX等幅 Heavy" panose="020B0709020203020207" pitchFamily="49" charset="-128"/>
              <a:ea typeface="源柔ゴシックX等幅 Heavy" panose="020B0709020203020207" pitchFamily="49" charset="-128"/>
              <a:cs typeface="源柔ゴシックX等幅 Heavy" panose="020B0709020203020207" pitchFamily="49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65BECDF-F208-A7D9-17B9-8EFD61759D5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2880" flipH="1">
            <a:off x="2662451" y="1714597"/>
            <a:ext cx="1198305" cy="1105522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3A545C2-7D57-3343-62AA-03CFB59C2EF1}"/>
              </a:ext>
            </a:extLst>
          </p:cNvPr>
          <p:cNvSpPr txBox="1"/>
          <p:nvPr/>
        </p:nvSpPr>
        <p:spPr>
          <a:xfrm>
            <a:off x="2691175" y="2698898"/>
            <a:ext cx="1267931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ねや</a:t>
            </a:r>
            <a:r>
              <a:rPr kumimoji="0" lang="ja-JP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丸くん</a:t>
            </a:r>
            <a:endParaRPr kumimoji="0" lang="en-US" altLang="ja-JP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257B4A6-7979-4570-9E73-636BD75F459F}"/>
              </a:ext>
            </a:extLst>
          </p:cNvPr>
          <p:cNvSpPr txBox="1"/>
          <p:nvPr/>
        </p:nvSpPr>
        <p:spPr>
          <a:xfrm>
            <a:off x="168397" y="9406537"/>
            <a:ext cx="32726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枚方雇用開発協会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：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  <a:hlinkClick r:id="" action="ppaction://noaction"/>
              </a:rPr>
              <a:t>https://hirakatakoyou.org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309D47A-3E67-384F-30FC-F357E17ED03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937" y="79606"/>
            <a:ext cx="972974" cy="972974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6B30D2F-C681-B023-C02C-38773AB4E2AA}"/>
              </a:ext>
            </a:extLst>
          </p:cNvPr>
          <p:cNvSpPr txBox="1"/>
          <p:nvPr/>
        </p:nvSpPr>
        <p:spPr>
          <a:xfrm>
            <a:off x="5205376" y="-128029"/>
            <a:ext cx="1034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はちかづきちゃん</a:t>
            </a: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65EBC1A4-C726-514A-078D-25636E2E1DF3}"/>
              </a:ext>
            </a:extLst>
          </p:cNvPr>
          <p:cNvGrpSpPr/>
          <p:nvPr/>
        </p:nvGrpSpPr>
        <p:grpSpPr>
          <a:xfrm>
            <a:off x="3657885" y="1802802"/>
            <a:ext cx="3094981" cy="1077660"/>
            <a:chOff x="3514978" y="1996685"/>
            <a:chExt cx="3225476" cy="1151330"/>
          </a:xfrm>
        </p:grpSpPr>
        <p:sp>
          <p:nvSpPr>
            <p:cNvPr id="59" name="楕円 58">
              <a:extLst>
                <a:ext uri="{FF2B5EF4-FFF2-40B4-BE49-F238E27FC236}">
                  <a16:creationId xmlns:a16="http://schemas.microsoft.com/office/drawing/2014/main" id="{969D40F6-37B7-38C7-A70C-2C282070FD0B}"/>
                </a:ext>
              </a:extLst>
            </p:cNvPr>
            <p:cNvSpPr/>
            <p:nvPr/>
          </p:nvSpPr>
          <p:spPr>
            <a:xfrm>
              <a:off x="3514978" y="1996685"/>
              <a:ext cx="3205228" cy="1150479"/>
            </a:xfrm>
            <a:prstGeom prst="ellipse">
              <a:avLst/>
            </a:prstGeom>
            <a:solidFill>
              <a:srgbClr val="FFD1D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7D4AADAF-7659-722E-EB56-CDE8AB84636A}"/>
                </a:ext>
              </a:extLst>
            </p:cNvPr>
            <p:cNvSpPr txBox="1"/>
            <p:nvPr/>
          </p:nvSpPr>
          <p:spPr>
            <a:xfrm rot="16200000">
              <a:off x="4701453" y="1109013"/>
              <a:ext cx="1117976" cy="2960027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bg1"/>
              </a:glow>
            </a:effectLst>
          </p:spPr>
          <p:txBody>
            <a:bodyPr vert="eaVert"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0" i="0" u="none" strike="noStrike" kern="1200" cap="none" spc="0" normalizeH="0" baseline="0" noProof="0" dirty="0">
                  <a:ln w="15875"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HGS教科書体" panose="02020600000000000000" pitchFamily="18" charset="-128"/>
                  <a:ea typeface="源暎アンチック v5" panose="020B0703040000000000"/>
                  <a:cs typeface="Leelawadee" panose="020B0502040204020203" pitchFamily="34" charset="-34"/>
                </a:rPr>
                <a:t>～就職面接会～</a:t>
              </a:r>
              <a:endParaRPr kumimoji="1" lang="en-US" altLang="ja-JP" sz="2800" b="0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HGS教科書体" panose="02020600000000000000" pitchFamily="18" charset="-128"/>
                <a:ea typeface="源暎アンチック v5" panose="020B0703040000000000"/>
                <a:cs typeface="Leelawadee" panose="020B0502040204020203" pitchFamily="34" charset="-34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800" b="0" i="0" u="none" strike="noStrike" kern="1200" cap="none" spc="0" normalizeH="0" baseline="0" noProof="0" dirty="0">
                  <a:ln w="15875"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HGS教科書体" panose="02020600000000000000" pitchFamily="18" charset="-128"/>
                  <a:ea typeface="源暎アンチック v5" panose="020B0703040000000000"/>
                  <a:cs typeface="Leelawadee" panose="020B0502040204020203" pitchFamily="34" charset="-34"/>
                </a:rPr>
                <a:t>in </a:t>
              </a:r>
              <a:r>
                <a:rPr kumimoji="1" lang="ja-JP" altLang="en-US" sz="2800" b="0" i="0" u="none" strike="noStrike" kern="1200" cap="none" spc="0" normalizeH="0" baseline="0" noProof="0" dirty="0">
                  <a:ln w="15875"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HGS教科書体" panose="02020600000000000000" pitchFamily="18" charset="-128"/>
                  <a:ea typeface="源暎アンチック v5" panose="020B0703040000000000"/>
                  <a:cs typeface="Leelawadee" panose="020B0502040204020203" pitchFamily="34" charset="-34"/>
                </a:rPr>
                <a:t>寝屋川</a:t>
              </a:r>
            </a:p>
          </p:txBody>
        </p:sp>
      </p:grp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A33FEF2-B268-03F2-C4FE-0388859A155F}"/>
              </a:ext>
            </a:extLst>
          </p:cNvPr>
          <p:cNvSpPr txBox="1"/>
          <p:nvPr/>
        </p:nvSpPr>
        <p:spPr>
          <a:xfrm rot="16200000">
            <a:off x="2393592" y="3089100"/>
            <a:ext cx="553998" cy="3311517"/>
          </a:xfrm>
          <a:prstGeom prst="rect">
            <a:avLst/>
          </a:prstGeom>
          <a:noFill/>
          <a:ln>
            <a:noFill/>
          </a:ln>
          <a:effectLst>
            <a:glow rad="63500">
              <a:schemeClr val="bg1"/>
            </a:glow>
          </a:effectLst>
        </p:spPr>
        <p:txBody>
          <a:bodyPr vert="eaVert"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寝屋川市立市民会館</a:t>
            </a:r>
            <a:endParaRPr kumimoji="1" lang="ja-JP" altLang="en-US" sz="2400" b="0" i="0" u="none" strike="noStrike" kern="1200" cap="none" spc="0" normalizeH="0" baseline="0" noProof="0" dirty="0">
              <a:ln w="15875">
                <a:solidFill>
                  <a:prstClr val="black"/>
                </a:solidFill>
              </a:ln>
              <a:solidFill>
                <a:srgbClr val="FF0000"/>
              </a:solidFill>
              <a:effectLst>
                <a:glow rad="88900">
                  <a:prstClr val="white"/>
                </a:glow>
              </a:effectLst>
              <a:uLnTx/>
              <a:uFillTx/>
              <a:latin typeface="HG教科書体" panose="02020609000000000000" pitchFamily="17" charset="-128"/>
              <a:ea typeface="源暎アンチック v5" panose="020B0703040000000000"/>
              <a:cs typeface="Leelawadee" panose="020B0502040204020203" pitchFamily="34" charset="-34"/>
            </a:endParaRPr>
          </a:p>
        </p:txBody>
      </p:sp>
      <p:sp>
        <p:nvSpPr>
          <p:cNvPr id="724" name="角丸四角形 723">
            <a:extLst>
              <a:ext uri="{FF2B5EF4-FFF2-40B4-BE49-F238E27FC236}">
                <a16:creationId xmlns:a16="http://schemas.microsoft.com/office/drawing/2014/main" id="{0D73E4CA-29EE-4562-8ACB-DA9C804AABC8}"/>
              </a:ext>
            </a:extLst>
          </p:cNvPr>
          <p:cNvSpPr/>
          <p:nvPr/>
        </p:nvSpPr>
        <p:spPr>
          <a:xfrm>
            <a:off x="4296388" y="8458093"/>
            <a:ext cx="2515633" cy="104198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※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事前予約制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（企業説明のみ希望する場合も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予約が必要です）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ハローワークの窓口で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紹介状の交付を受けてください。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　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C5843B1-F875-B662-DBAB-5CD251AD1974}"/>
              </a:ext>
            </a:extLst>
          </p:cNvPr>
          <p:cNvSpPr/>
          <p:nvPr/>
        </p:nvSpPr>
        <p:spPr>
          <a:xfrm>
            <a:off x="59765" y="1363324"/>
            <a:ext cx="6656181" cy="646331"/>
          </a:xfrm>
          <a:prstGeom prst="rect">
            <a:avLst/>
          </a:prstGeom>
          <a:noFill/>
          <a:effectLst>
            <a:glow rad="88900">
              <a:schemeClr val="tx1"/>
            </a:glow>
          </a:effectLst>
        </p:spPr>
        <p:txBody>
          <a:bodyPr wrap="square" lIns="91440" tIns="45720" rIns="91440" bIns="45720">
            <a:prstTxWarp prst="textArchUp">
              <a:avLst>
                <a:gd name="adj" fmla="val 10245810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glow rad="88900">
                    <a:srgbClr val="ED7D31">
                      <a:lumMod val="20000"/>
                      <a:lumOff val="8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源暎アンチック v5" panose="020B0703040000000000" pitchFamily="50" charset="-128"/>
                <a:ea typeface="源暎アンチック v5" panose="020B0703040000000000" pitchFamily="50" charset="-128"/>
                <a:cs typeface="+mn-cs"/>
              </a:rPr>
              <a:t>ネヤガワ</a:t>
            </a:r>
            <a:endParaRPr kumimoji="0" lang="en-US" altLang="ja-JP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glow rad="88900">
                  <a:srgbClr val="ED7D31">
                    <a:lumMod val="20000"/>
                    <a:lumOff val="8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源暎アンチック v5" panose="020B0703040000000000" pitchFamily="50" charset="-128"/>
              <a:ea typeface="源暎アンチック v5" panose="020B070304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glow rad="88900">
                    <a:srgbClr val="ED7D31">
                      <a:lumMod val="20000"/>
                      <a:lumOff val="8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源暎アンチック v5" panose="020B0703040000000000" pitchFamily="50" charset="-128"/>
                <a:ea typeface="源暎アンチック v5" panose="020B0703040000000000" pitchFamily="50" charset="-128"/>
                <a:cs typeface="+mn-cs"/>
              </a:rPr>
              <a:t>ジョブマッチングフェア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A3DEF3E-FD92-6662-1380-7952E62B9269}"/>
              </a:ext>
            </a:extLst>
          </p:cNvPr>
          <p:cNvSpPr/>
          <p:nvPr/>
        </p:nvSpPr>
        <p:spPr>
          <a:xfrm rot="1647431">
            <a:off x="7902866" y="4949212"/>
            <a:ext cx="105270" cy="238825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1CB1932-8981-B3F1-D824-CC829FB72AA0}"/>
              </a:ext>
            </a:extLst>
          </p:cNvPr>
          <p:cNvSpPr/>
          <p:nvPr/>
        </p:nvSpPr>
        <p:spPr>
          <a:xfrm rot="1022503">
            <a:off x="8579617" y="4208884"/>
            <a:ext cx="82008" cy="215309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0A9A61-D2DC-0D25-BAA1-BB41658986AE}"/>
              </a:ext>
            </a:extLst>
          </p:cNvPr>
          <p:cNvSpPr/>
          <p:nvPr/>
        </p:nvSpPr>
        <p:spPr>
          <a:xfrm>
            <a:off x="66456" y="3326643"/>
            <a:ext cx="5410999" cy="80531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９</a:t>
            </a:r>
            <a:r>
              <a:rPr kumimoji="1" lang="en-US" altLang="ja-JP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/</a:t>
            </a:r>
            <a:r>
              <a:rPr kumimoji="1" lang="ja-JP" altLang="en-US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１６</a:t>
            </a:r>
            <a:r>
              <a:rPr kumimoji="1" lang="en-US" altLang="ja-JP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(</a:t>
            </a:r>
            <a:r>
              <a:rPr kumimoji="1" lang="ja-JP" altLang="en-US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水</a:t>
            </a:r>
            <a:r>
              <a:rPr kumimoji="1" lang="en-US" altLang="ja-JP" sz="4800" b="1" i="0" u="none" strike="noStrike" kern="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)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84CCA85-CE46-27BC-B45C-DFDD68BD156F}"/>
              </a:ext>
            </a:extLst>
          </p:cNvPr>
          <p:cNvSpPr txBox="1"/>
          <p:nvPr/>
        </p:nvSpPr>
        <p:spPr>
          <a:xfrm>
            <a:off x="1030591" y="2942885"/>
            <a:ext cx="1660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令和８年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A294F4B-B7BA-EC63-8CAC-84BDBE841AB5}"/>
              </a:ext>
            </a:extLst>
          </p:cNvPr>
          <p:cNvSpPr txBox="1"/>
          <p:nvPr/>
        </p:nvSpPr>
        <p:spPr>
          <a:xfrm>
            <a:off x="-111545" y="2953138"/>
            <a:ext cx="1662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【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日時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】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正楷書体-PRO" panose="03000600000000000000" pitchFamily="66" charset="-128"/>
              <a:ea typeface="源暎アンチック v5" panose="020B0703040000000000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7455C73-9718-422E-F599-3AC39B325FC6}"/>
              </a:ext>
            </a:extLst>
          </p:cNvPr>
          <p:cNvSpPr txBox="1"/>
          <p:nvPr/>
        </p:nvSpPr>
        <p:spPr>
          <a:xfrm>
            <a:off x="-128441" y="4524147"/>
            <a:ext cx="1702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【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会場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】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正楷書体-PRO" panose="03000600000000000000" pitchFamily="66" charset="-128"/>
              <a:ea typeface="源暎アンチック v5" panose="020B0703040000000000"/>
              <a:cs typeface="+mn-cs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5D2A4A1-C303-981A-1556-97B8AC71156C}"/>
              </a:ext>
            </a:extLst>
          </p:cNvPr>
          <p:cNvSpPr txBox="1"/>
          <p:nvPr/>
        </p:nvSpPr>
        <p:spPr>
          <a:xfrm>
            <a:off x="522037" y="3878439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１３時～１６時</a:t>
            </a:r>
            <a:r>
              <a:rPr kumimoji="1" lang="ja-JP" altLang="en-US" sz="40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源暎アンチック v5" panose="020B0703040000000000"/>
                <a:cs typeface="+mn-cs"/>
              </a:rPr>
              <a:t>　</a:t>
            </a:r>
          </a:p>
        </p:txBody>
      </p:sp>
      <p:sp>
        <p:nvSpPr>
          <p:cNvPr id="22" name="角丸四角形 2">
            <a:extLst>
              <a:ext uri="{FF2B5EF4-FFF2-40B4-BE49-F238E27FC236}">
                <a16:creationId xmlns:a16="http://schemas.microsoft.com/office/drawing/2014/main" id="{AC3B2A6E-EAF5-99D3-754C-21F37D1C1E45}"/>
              </a:ext>
            </a:extLst>
          </p:cNvPr>
          <p:cNvSpPr/>
          <p:nvPr/>
        </p:nvSpPr>
        <p:spPr>
          <a:xfrm>
            <a:off x="80390" y="5638481"/>
            <a:ext cx="6379190" cy="2293699"/>
          </a:xfrm>
          <a:prstGeom prst="roundRect">
            <a:avLst/>
          </a:prstGeom>
          <a:solidFill>
            <a:srgbClr val="FFFFB7"/>
          </a:soli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07CB7C4-EFE7-76AC-7C5C-DF0FB2B1DA3E}"/>
              </a:ext>
            </a:extLst>
          </p:cNvPr>
          <p:cNvSpPr txBox="1"/>
          <p:nvPr/>
        </p:nvSpPr>
        <p:spPr>
          <a:xfrm>
            <a:off x="66323" y="5695567"/>
            <a:ext cx="6972334" cy="224676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全心会 寝屋川ひかり病院　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源柔ゴシックX Bold" panose="020B0602020203020207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 道仁会 道仁病院 ・不二商事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 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・さくら咲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　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源柔ゴシックX Bold" panose="020B0602020203020207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・日本タクシー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 枚方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/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寝屋川総合営業所　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源柔ゴシックX Bold" panose="020B0602020203020207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・ニシリク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　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)S and S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　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池田睦会　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源柔ゴシックX Bold" panose="020B0602020203020207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・京阪車輌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　・黒田スチール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・クラボウケミカルワークス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寝屋川工場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源柔ゴシックX Bold" panose="020B0602020203020207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・佐山鉄筋工業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(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株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)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CC3BF6C-075A-1B13-86CB-9B50FD3F1226}"/>
              </a:ext>
            </a:extLst>
          </p:cNvPr>
          <p:cNvSpPr txBox="1"/>
          <p:nvPr/>
        </p:nvSpPr>
        <p:spPr>
          <a:xfrm>
            <a:off x="806081" y="7948115"/>
            <a:ext cx="6012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源暎アンチック v5" panose="020B0703040000000000"/>
                <a:cs typeface="+mn-cs"/>
              </a:rPr>
              <a:t>・面接を受ける企業数分の履歴書（写真付き）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源暎アンチック v5" panose="020B0703040000000000"/>
                <a:cs typeface="+mn-cs"/>
              </a:rPr>
              <a:t>・ハローワーク受付票（登録されている方）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源暎アンチック v5" panose="020B070304000000000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源暎アンチック v5" panose="020B0703040000000000"/>
                <a:cs typeface="+mn-cs"/>
              </a:rPr>
              <a:t>・ハローワークの紹介状</a:t>
            </a:r>
          </a:p>
        </p:txBody>
      </p:sp>
      <p:sp>
        <p:nvSpPr>
          <p:cNvPr id="26" name="雲 25">
            <a:extLst>
              <a:ext uri="{FF2B5EF4-FFF2-40B4-BE49-F238E27FC236}">
                <a16:creationId xmlns:a16="http://schemas.microsoft.com/office/drawing/2014/main" id="{7295506A-C6C1-47AF-7822-53E682A145DF}"/>
              </a:ext>
            </a:extLst>
          </p:cNvPr>
          <p:cNvSpPr/>
          <p:nvPr/>
        </p:nvSpPr>
        <p:spPr>
          <a:xfrm>
            <a:off x="-369540" y="7910760"/>
            <a:ext cx="1956458" cy="413595"/>
          </a:xfrm>
          <a:prstGeom prst="clou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S UI Gothic" panose="020B0600070205080204" pitchFamily="50" charset="-128"/>
                <a:ea typeface="源暎アンチック v5" panose="020B0703040000000000"/>
                <a:cs typeface="+mn-cs"/>
              </a:rPr>
              <a:t>【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S UI Gothic" panose="020B0600070205080204" pitchFamily="50" charset="-128"/>
                <a:ea typeface="源暎アンチック v5" panose="020B0703040000000000"/>
                <a:cs typeface="+mn-cs"/>
              </a:rPr>
              <a:t>持ち物</a:t>
            </a: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S UI Gothic" panose="020B0600070205080204" pitchFamily="50" charset="-128"/>
                <a:ea typeface="源暎アンチック v5" panose="020B0703040000000000"/>
                <a:cs typeface="+mn-cs"/>
              </a:rPr>
              <a:t>】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S UI Gothic" panose="020B0600070205080204" pitchFamily="50" charset="-128"/>
              <a:ea typeface="源暎アンチック v5" panose="020B0703040000000000"/>
              <a:cs typeface="+mn-cs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6B5FAB3-BD60-CC1D-EA32-A0BB82D470E4}"/>
              </a:ext>
            </a:extLst>
          </p:cNvPr>
          <p:cNvSpPr txBox="1"/>
          <p:nvPr/>
        </p:nvSpPr>
        <p:spPr>
          <a:xfrm>
            <a:off x="91503" y="5121499"/>
            <a:ext cx="5113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HG教科書体" panose="02020609000000000000" pitchFamily="17" charset="-128"/>
                <a:ea typeface="源暎アンチック v5" panose="020B0703040000000000"/>
                <a:cs typeface="Leelawadee" panose="020B0502040204020203" pitchFamily="34" charset="-34"/>
              </a:rPr>
              <a:t>寝屋川市内企業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 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源柔ゴシックX Bold" panose="020B0602020203020207" pitchFamily="50" charset="-128"/>
                <a:ea typeface="源暎アンチック v5" panose="020B0703040000000000"/>
                <a:cs typeface="源柔ゴシックX Bold" panose="020B0602020203020207" pitchFamily="50" charset="-128"/>
              </a:rPr>
              <a:t>12 </a:t>
            </a:r>
            <a:r>
              <a:rPr kumimoji="1" lang="ja-JP" altLang="en-US" sz="2400" b="0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HG教科書体" panose="02020609000000000000" pitchFamily="17" charset="-128"/>
                <a:ea typeface="源暎アンチック v5" panose="020B0703040000000000"/>
                <a:cs typeface="Leelawadee" panose="020B0502040204020203" pitchFamily="34" charset="-34"/>
              </a:rPr>
              <a:t>社</a:t>
            </a:r>
            <a:r>
              <a:rPr kumimoji="1" lang="ja-JP" altLang="en-US" sz="24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HGSｺﾞｼｯｸM" panose="020B0600000000000000" pitchFamily="50" charset="-128"/>
                <a:ea typeface="源暎アンチック v5" panose="020B0703040000000000"/>
                <a:cs typeface="Leelawadee" panose="020B0502040204020203" pitchFamily="34" charset="-34"/>
              </a:rPr>
              <a:t>  </a:t>
            </a:r>
            <a:r>
              <a:rPr kumimoji="1" lang="ja-JP" altLang="en-US" sz="2400" b="0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HG教科書体" panose="02020609000000000000" pitchFamily="17" charset="-128"/>
                <a:ea typeface="源暎アンチック v5" panose="020B0703040000000000"/>
                <a:cs typeface="Leelawadee" panose="020B0502040204020203" pitchFamily="34" charset="-34"/>
              </a:rPr>
              <a:t>参加予定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SｺﾞｼｯｸM" panose="020B0600000000000000" pitchFamily="50" charset="-128"/>
              <a:ea typeface="源暎アンチック v5" panose="020B0703040000000000"/>
              <a:cs typeface="源柔ゴシックX Bold" panose="020B0602020203020207" pitchFamily="50" charset="-128"/>
            </a:endParaRPr>
          </a:p>
        </p:txBody>
      </p:sp>
      <p:pic>
        <p:nvPicPr>
          <p:cNvPr id="35" name="図 3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0175BF91-B92B-5811-C611-8B683D4DC6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35" y="2810141"/>
            <a:ext cx="2926222" cy="2437245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79291A72-D0C0-4369-CC3D-094ED6073F96}"/>
              </a:ext>
            </a:extLst>
          </p:cNvPr>
          <p:cNvSpPr/>
          <p:nvPr/>
        </p:nvSpPr>
        <p:spPr>
          <a:xfrm>
            <a:off x="5332731" y="7160893"/>
            <a:ext cx="1427211" cy="1188308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PAゴシック" panose="020B0509000000000000" pitchFamily="49" charset="-128"/>
                <a:ea typeface="源暎アンチック v5" panose="020B0703040000000000"/>
                <a:cs typeface="+mn-cs"/>
              </a:rPr>
              <a:t>面接会の他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PAゴシック" panose="020B0509000000000000" pitchFamily="49" charset="-128"/>
              <a:ea typeface="源暎アンチック v5" panose="020B070304000000000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PAゴシック" panose="020B0509000000000000" pitchFamily="49" charset="-128"/>
                <a:ea typeface="源暎アンチック v5" panose="020B0703040000000000"/>
                <a:cs typeface="+mn-cs"/>
              </a:rPr>
              <a:t>セミナーや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PAゴシック" panose="020B0509000000000000" pitchFamily="49" charset="-128"/>
              <a:ea typeface="源暎アンチック v5" panose="020B070304000000000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PAゴシック" panose="020B0509000000000000" pitchFamily="49" charset="-128"/>
                <a:ea typeface="源暎アンチック v5" panose="020B0703040000000000"/>
                <a:cs typeface="+mn-cs"/>
              </a:rPr>
              <a:t>職業相談を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PAゴシック" panose="020B0509000000000000" pitchFamily="49" charset="-128"/>
              <a:ea typeface="源暎アンチック v5" panose="020B070304000000000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PAゴシック" panose="020B0509000000000000" pitchFamily="49" charset="-128"/>
                <a:ea typeface="源暎アンチック v5" panose="020B0703040000000000"/>
                <a:cs typeface="+mn-cs"/>
              </a:rPr>
              <a:t>同時開催！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源暎アンチック v5" panose="020B0703040000000000"/>
              <a:cs typeface="+mn-cs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F2978001-27D2-35F3-D5AF-0FCF5A6807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02" y="5285443"/>
            <a:ext cx="586080" cy="761858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96693C9-FFD4-FE3F-C014-B731F0FB9878}"/>
              </a:ext>
            </a:extLst>
          </p:cNvPr>
          <p:cNvSpPr txBox="1"/>
          <p:nvPr/>
        </p:nvSpPr>
        <p:spPr>
          <a:xfrm>
            <a:off x="668414" y="4916692"/>
            <a:ext cx="3200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EDF742A-9FCC-B907-7CB4-382708681E4E}"/>
              </a:ext>
            </a:extLst>
          </p:cNvPr>
          <p:cNvSpPr txBox="1"/>
          <p:nvPr/>
        </p:nvSpPr>
        <p:spPr>
          <a:xfrm>
            <a:off x="858464" y="4852581"/>
            <a:ext cx="28639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（寝屋川市秦町</a:t>
            </a: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41</a:t>
            </a:r>
            <a:r>
              <a:rPr kumimoji="0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番</a:t>
            </a: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1</a:t>
            </a:r>
            <a:r>
              <a:rPr kumimoji="0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源暎アンチック v5" panose="020B0703040000000000"/>
                <a:cs typeface="+mn-cs"/>
              </a:rPr>
              <a:t>号）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888A241-842C-D853-D3FB-379F4A75CFA9}"/>
              </a:ext>
            </a:extLst>
          </p:cNvPr>
          <p:cNvSpPr txBox="1"/>
          <p:nvPr/>
        </p:nvSpPr>
        <p:spPr>
          <a:xfrm>
            <a:off x="5843548" y="5156213"/>
            <a:ext cx="1267931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ひらぺんさん</a:t>
            </a:r>
            <a:endParaRPr kumimoji="0" lang="en-US" altLang="ja-JP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50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63347"/>
              </p:ext>
            </p:extLst>
          </p:nvPr>
        </p:nvGraphicFramePr>
        <p:xfrm>
          <a:off x="137714" y="1976905"/>
          <a:ext cx="6620438" cy="69463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41179">
                  <a:extLst>
                    <a:ext uri="{9D8B030D-6E8A-4147-A177-3AD203B41FA5}">
                      <a16:colId xmlns:a16="http://schemas.microsoft.com/office/drawing/2014/main" val="605295668"/>
                    </a:ext>
                  </a:extLst>
                </a:gridCol>
                <a:gridCol w="2324630">
                  <a:extLst>
                    <a:ext uri="{9D8B030D-6E8A-4147-A177-3AD203B41FA5}">
                      <a16:colId xmlns:a16="http://schemas.microsoft.com/office/drawing/2014/main" val="337410715"/>
                    </a:ext>
                  </a:extLst>
                </a:gridCol>
                <a:gridCol w="570779">
                  <a:extLst>
                    <a:ext uri="{9D8B030D-6E8A-4147-A177-3AD203B41FA5}">
                      <a16:colId xmlns:a16="http://schemas.microsoft.com/office/drawing/2014/main" val="3872439863"/>
                    </a:ext>
                  </a:extLst>
                </a:gridCol>
                <a:gridCol w="664346">
                  <a:extLst>
                    <a:ext uri="{9D8B030D-6E8A-4147-A177-3AD203B41FA5}">
                      <a16:colId xmlns:a16="http://schemas.microsoft.com/office/drawing/2014/main" val="580757078"/>
                    </a:ext>
                  </a:extLst>
                </a:gridCol>
                <a:gridCol w="1019504">
                  <a:extLst>
                    <a:ext uri="{9D8B030D-6E8A-4147-A177-3AD203B41FA5}">
                      <a16:colId xmlns:a16="http://schemas.microsoft.com/office/drawing/2014/main" val="163145881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事業所名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職　　種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雇用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形態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募集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年齢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求人番号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484879"/>
                  </a:ext>
                </a:extLst>
              </a:tr>
              <a:tr h="4320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（医）全心会　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en-US" altLang="ja-J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  </a:t>
                      </a:r>
                      <a:r>
                        <a:rPr lang="ja-JP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寝屋川ひかり病院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正看護師（一般病棟）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１８∼５９歳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27130-10127061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54536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正・准看護師（病棟）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27130-10125961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385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薬剤師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27130-10123761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676462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薬剤師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27130-10122461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137451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歯科衛生士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27130-10128361</a:t>
                      </a:r>
                    </a:p>
                    <a:p>
                      <a:pPr algn="ctr" fontAlgn="ctr"/>
                      <a:endParaRPr lang="en-US" altLang="ja-JP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21257"/>
                  </a:ext>
                </a:extLst>
              </a:tr>
              <a:tr h="432000">
                <a:tc rowSpan="7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（医）道仁会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ja-JP" altLang="en-US" sz="1400" b="1" dirty="0"/>
                        <a:t>道仁病院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療養病棟副師長（正看護師）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27130-10069861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6123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看護師（一般病棟、療養病棟）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１８∼６４歳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27130-10073261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423448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看護助手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１８∼６４歳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27130-10074561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61413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看護師（外来）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27130-10066561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87224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看護師（外来）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27130-10081261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883207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理学療法士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27130-10079161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78722"/>
                  </a:ext>
                </a:extLst>
              </a:tr>
              <a:tr h="427032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外来クラーク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27130-10086961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220851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不二商事㈱</a:t>
                      </a:r>
                      <a:endParaRPr kumimoji="1" lang="en-US" altLang="ja-JP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rgbClr val="A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総合職</a:t>
                      </a:r>
                      <a:endParaRPr kumimoji="1" lang="en-US" altLang="ja-JP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（スーパーマーケット店舗スタッフ）</a:t>
                      </a:r>
                      <a:endParaRPr kumimoji="1" lang="ja-JP" alt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A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１８∼５９歳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A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27130-10497461</a:t>
                      </a:r>
                    </a:p>
                  </a:txBody>
                  <a:tcPr marL="9525" marR="9525" marT="9525" marB="0" anchor="ctr">
                    <a:solidFill>
                      <a:srgbClr val="A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162201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-1091750" y="177376"/>
            <a:ext cx="457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14772">
              <a:defRPr/>
            </a:pPr>
            <a:r>
              <a:rPr kumimoji="1" lang="ja-JP" altLang="en-US" b="1" dirty="0">
                <a:solidFill>
                  <a:srgbClr val="FF0000"/>
                </a:solidFill>
                <a:latin typeface="Calibri" panose="020F0502020204030204"/>
                <a:ea typeface="游ゴシック" panose="020B0400000000000000" pitchFamily="50" charset="-128"/>
              </a:rPr>
              <a:t>★ 求人一覧表 ★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245" y="585597"/>
            <a:ext cx="3536600" cy="688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求人の詳細はハローワークインターネットサービスで公開しています。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求人番号を指定し、検索してください。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726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　　　　　　　　　　　　　　　　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0821A08-2F9A-EB6F-514A-7EAE1B51BF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453" y="164443"/>
            <a:ext cx="1052066" cy="105206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178DFA-90F4-CC02-511F-DCB81DE6521A}"/>
              </a:ext>
            </a:extLst>
          </p:cNvPr>
          <p:cNvSpPr txBox="1"/>
          <p:nvPr/>
        </p:nvSpPr>
        <p:spPr>
          <a:xfrm>
            <a:off x="4153707" y="1043171"/>
            <a:ext cx="1034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en-US" altLang="ja-JP" sz="800" dirty="0"/>
          </a:p>
          <a:p>
            <a:pPr algn="ctr"/>
            <a:r>
              <a:rPr kumimoji="1" lang="ja-JP" altLang="en-US" sz="800" dirty="0"/>
              <a:t>はちかづきちゃん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174" y="67310"/>
            <a:ext cx="1052066" cy="105206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9243" y="1039205"/>
            <a:ext cx="1005927" cy="23166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872" y="1254910"/>
            <a:ext cx="770325" cy="8506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9985" y="1534270"/>
            <a:ext cx="1121761" cy="353599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279" y="755001"/>
            <a:ext cx="640135" cy="23166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8A99B32-21A0-4508-08A3-3C5197D5F6CC}"/>
              </a:ext>
            </a:extLst>
          </p:cNvPr>
          <p:cNvSpPr txBox="1"/>
          <p:nvPr/>
        </p:nvSpPr>
        <p:spPr>
          <a:xfrm>
            <a:off x="255751" y="1255880"/>
            <a:ext cx="39624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u="sng" dirty="0"/>
              <a:t>ハローワーク枚方ホームページ</a:t>
            </a:r>
          </a:p>
          <a:p>
            <a:endParaRPr kumimoji="1" lang="en-US" altLang="ja-JP" sz="700" dirty="0"/>
          </a:p>
          <a:p>
            <a:r>
              <a:rPr lang="en-US" altLang="ja-JP" sz="1200" dirty="0"/>
              <a:t>URL</a:t>
            </a:r>
            <a:r>
              <a:rPr lang="ja-JP" altLang="en-US" sz="1200" dirty="0"/>
              <a:t>  </a:t>
            </a:r>
            <a:r>
              <a:rPr lang="en-US" altLang="ja-JP" sz="1100" dirty="0"/>
              <a:t>https://jsite.mhlw.go.jp/osaka-hellowork/list/hirakata/news_topics_00010.html</a:t>
            </a:r>
            <a:endParaRPr lang="en-US" altLang="ja-JP" sz="1000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6C0A0CB-E347-081E-A8A4-C9C7148108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6487" y="1195941"/>
            <a:ext cx="494523" cy="51512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69F4D5-4EE6-B787-6F93-6D3A60CF87F3}"/>
              </a:ext>
            </a:extLst>
          </p:cNvPr>
          <p:cNvSpPr txBox="1"/>
          <p:nvPr/>
        </p:nvSpPr>
        <p:spPr>
          <a:xfrm>
            <a:off x="3616964" y="8899223"/>
            <a:ext cx="3631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枚方雇用開発協会</a:t>
            </a:r>
            <a:r>
              <a:rPr kumimoji="1" lang="ja-JP" altLang="en-US" sz="1200" dirty="0"/>
              <a:t>：</a:t>
            </a:r>
            <a:r>
              <a:rPr kumimoji="1" lang="en-US" altLang="ja-JP" sz="1200" dirty="0">
                <a:hlinkClick r:id="rId10"/>
              </a:rPr>
              <a:t>https://hirakatakoyou.org</a:t>
            </a:r>
            <a:endParaRPr kumimoji="1" lang="ja-JP" altLang="en-US" sz="1200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E490D2C-7E3E-5DC0-D5A8-187D35B70E63}"/>
              </a:ext>
            </a:extLst>
          </p:cNvPr>
          <p:cNvGrpSpPr/>
          <p:nvPr/>
        </p:nvGrpSpPr>
        <p:grpSpPr>
          <a:xfrm>
            <a:off x="-200195" y="9314709"/>
            <a:ext cx="4570180" cy="369332"/>
            <a:chOff x="-1006821" y="9137402"/>
            <a:chExt cx="6599458" cy="55955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D55C076E-0187-713E-26DC-DEFDA3952678}"/>
                </a:ext>
              </a:extLst>
            </p:cNvPr>
            <p:cNvSpPr/>
            <p:nvPr/>
          </p:nvSpPr>
          <p:spPr>
            <a:xfrm>
              <a:off x="-453353" y="9137402"/>
              <a:ext cx="5726122" cy="55955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69" b="1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74E38963-F1CD-847C-CC98-DCBD2509FCA3}"/>
                </a:ext>
              </a:extLst>
            </p:cNvPr>
            <p:cNvSpPr txBox="1"/>
            <p:nvPr/>
          </p:nvSpPr>
          <p:spPr>
            <a:xfrm>
              <a:off x="-1006821" y="9192076"/>
              <a:ext cx="6599458" cy="279773"/>
            </a:xfrm>
            <a:prstGeom prst="rect">
              <a:avLst/>
            </a:prstGeom>
            <a:noFill/>
          </p:spPr>
          <p:txBody>
            <a:bodyPr wrap="square" lIns="81217" tIns="40610" rIns="81217" bIns="40610" rtlCol="0">
              <a:spAutoFit/>
            </a:bodyPr>
            <a:lstStyle/>
            <a:p>
              <a:pPr algn="ctr"/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【主催】</a:t>
              </a:r>
              <a:r>
                <a:rPr lang="ja-JP" altLang="en-US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寝屋川市、</a:t>
              </a:r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ハローワーク枚方、枚方雇用開発協会</a:t>
              </a:r>
              <a:r>
                <a:rPr lang="en-US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       </a:t>
              </a:r>
              <a:endParaRPr lang="ja-JP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91BED2C-DCA3-D56A-2BAC-6731853B9EFB}"/>
              </a:ext>
            </a:extLst>
          </p:cNvPr>
          <p:cNvGrpSpPr/>
          <p:nvPr/>
        </p:nvGrpSpPr>
        <p:grpSpPr>
          <a:xfrm>
            <a:off x="4532411" y="9176222"/>
            <a:ext cx="2081445" cy="715229"/>
            <a:chOff x="4588255" y="9415149"/>
            <a:chExt cx="2084557" cy="529944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31969959-30C7-C599-F622-A68AF950E676}"/>
                </a:ext>
              </a:extLst>
            </p:cNvPr>
            <p:cNvSpPr/>
            <p:nvPr/>
          </p:nvSpPr>
          <p:spPr>
            <a:xfrm>
              <a:off x="4588255" y="9454242"/>
              <a:ext cx="2084557" cy="451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DEE35949-DD69-39F4-673E-8DB6A9292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482" y="9415149"/>
              <a:ext cx="1972102" cy="529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185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98B177-1DA7-95E1-74C1-1456017C206A}"/>
              </a:ext>
            </a:extLst>
          </p:cNvPr>
          <p:cNvSpPr txBox="1"/>
          <p:nvPr/>
        </p:nvSpPr>
        <p:spPr>
          <a:xfrm>
            <a:off x="-1056086" y="108441"/>
            <a:ext cx="457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14772">
              <a:defRPr/>
            </a:pPr>
            <a:r>
              <a:rPr kumimoji="1" lang="ja-JP" altLang="en-US" b="1" dirty="0">
                <a:solidFill>
                  <a:srgbClr val="FF0000"/>
                </a:solidFill>
                <a:latin typeface="Calibri" panose="020F0502020204030204"/>
                <a:ea typeface="游ゴシック" panose="020B0400000000000000" pitchFamily="50" charset="-128"/>
              </a:rPr>
              <a:t>★ 求人一覧表 ★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0E84AE1-F578-21C5-AE9B-573CFA6CD0DF}"/>
              </a:ext>
            </a:extLst>
          </p:cNvPr>
          <p:cNvSpPr txBox="1"/>
          <p:nvPr/>
        </p:nvSpPr>
        <p:spPr>
          <a:xfrm>
            <a:off x="162795" y="455820"/>
            <a:ext cx="3536600" cy="688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求人の詳細はハローワークインターネットサービスで公開しています。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求人番号を指定し、検索してください。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726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　　　　　　　　　　　　　　　　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048F5AC-BE9A-B0F8-8059-7753FC501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660" y="998316"/>
            <a:ext cx="494523" cy="51512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394C72-9165-1D64-A9C3-F9D763A2F680}"/>
              </a:ext>
            </a:extLst>
          </p:cNvPr>
          <p:cNvSpPr txBox="1"/>
          <p:nvPr/>
        </p:nvSpPr>
        <p:spPr>
          <a:xfrm>
            <a:off x="161566" y="1054905"/>
            <a:ext cx="39624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u="sng" dirty="0"/>
              <a:t>ハローワーク枚方ホームページ</a:t>
            </a:r>
          </a:p>
          <a:p>
            <a:endParaRPr kumimoji="1" lang="en-US" altLang="ja-JP" sz="700" dirty="0"/>
          </a:p>
          <a:p>
            <a:r>
              <a:rPr lang="en-US" altLang="ja-JP" sz="1200" dirty="0"/>
              <a:t>URL</a:t>
            </a:r>
            <a:r>
              <a:rPr lang="ja-JP" altLang="en-US" sz="1200" dirty="0"/>
              <a:t>  </a:t>
            </a:r>
            <a:r>
              <a:rPr lang="en-US" altLang="ja-JP" sz="1100" dirty="0"/>
              <a:t>https://jsite.mhlw.go.jp/osaka-hellowork/list/hirakata/news_topics_00010.html</a:t>
            </a:r>
            <a:endParaRPr lang="en-US" altLang="ja-JP" sz="10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FF88A5E-0A99-4DCF-8CA7-E89832346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3550" y="1121515"/>
            <a:ext cx="770325" cy="8506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207EE1A-69D6-E47B-E062-D8E2E7303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974" y="1429965"/>
            <a:ext cx="1238621" cy="390435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C754107A-F866-1AD4-0D58-A9D361B361CE}"/>
              </a:ext>
            </a:extLst>
          </p:cNvPr>
          <p:cNvGrpSpPr/>
          <p:nvPr/>
        </p:nvGrpSpPr>
        <p:grpSpPr>
          <a:xfrm>
            <a:off x="4757852" y="9303846"/>
            <a:ext cx="1787563" cy="662049"/>
            <a:chOff x="4588255" y="9415149"/>
            <a:chExt cx="2084557" cy="529944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63BFD78C-0D2B-C6E7-97DB-EBEE47B65A20}"/>
                </a:ext>
              </a:extLst>
            </p:cNvPr>
            <p:cNvSpPr/>
            <p:nvPr/>
          </p:nvSpPr>
          <p:spPr>
            <a:xfrm>
              <a:off x="4588255" y="9454242"/>
              <a:ext cx="2084557" cy="451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27B6191F-DBA9-B3BE-0CC8-5D6665120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482" y="9415149"/>
              <a:ext cx="1972102" cy="529944"/>
            </a:xfrm>
            <a:prstGeom prst="rect">
              <a:avLst/>
            </a:prstGeom>
          </p:spPr>
        </p:pic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F1956D3-A12C-7D31-58E6-0FB56566BB72}"/>
              </a:ext>
            </a:extLst>
          </p:cNvPr>
          <p:cNvSpPr txBox="1"/>
          <p:nvPr/>
        </p:nvSpPr>
        <p:spPr>
          <a:xfrm>
            <a:off x="-325893" y="9486293"/>
            <a:ext cx="4544052" cy="148579"/>
          </a:xfrm>
          <a:prstGeom prst="rect">
            <a:avLst/>
          </a:prstGeom>
          <a:noFill/>
        </p:spPr>
        <p:txBody>
          <a:bodyPr wrap="square" lIns="81217" tIns="40610" rIns="81217" bIns="40610" rtlCol="0">
            <a:spAutoFit/>
          </a:bodyPr>
          <a:lstStyle/>
          <a:p>
            <a:pPr algn="ctr"/>
            <a:r>
              <a:rPr lang="ja-JP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【主催】</a:t>
            </a:r>
            <a:r>
              <a:rPr lang="ja-JP" altLang="en-US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寝屋川市、</a:t>
            </a:r>
            <a:r>
              <a:rPr lang="ja-JP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ハローワーク枚方、枚方雇用開発協会</a:t>
            </a:r>
            <a:r>
              <a:rPr lang="en-US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    </a:t>
            </a:r>
            <a:endParaRPr lang="ja-JP" altLang="ja-JP" sz="1100" dirty="0">
              <a:solidFill>
                <a:schemeClr val="bg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AD746B-D50A-B0A8-A63E-9D46E7E400BB}"/>
              </a:ext>
            </a:extLst>
          </p:cNvPr>
          <p:cNvGrpSpPr/>
          <p:nvPr/>
        </p:nvGrpSpPr>
        <p:grpSpPr>
          <a:xfrm>
            <a:off x="-214735" y="9352684"/>
            <a:ext cx="4629768" cy="430767"/>
            <a:chOff x="-996701" y="9137402"/>
            <a:chExt cx="6599458" cy="559550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CEEA4D2C-189A-E21F-7918-0B8DF6B41B5B}"/>
                </a:ext>
              </a:extLst>
            </p:cNvPr>
            <p:cNvSpPr/>
            <p:nvPr/>
          </p:nvSpPr>
          <p:spPr>
            <a:xfrm>
              <a:off x="-453353" y="9137402"/>
              <a:ext cx="5726122" cy="55955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69" b="1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9DD79DD-3482-6AC2-DFF0-09B0B42BB06F}"/>
                </a:ext>
              </a:extLst>
            </p:cNvPr>
            <p:cNvSpPr txBox="1"/>
            <p:nvPr/>
          </p:nvSpPr>
          <p:spPr>
            <a:xfrm>
              <a:off x="-996701" y="9251837"/>
              <a:ext cx="6599458" cy="279774"/>
            </a:xfrm>
            <a:prstGeom prst="rect">
              <a:avLst/>
            </a:prstGeom>
            <a:noFill/>
          </p:spPr>
          <p:txBody>
            <a:bodyPr wrap="square" lIns="81217" tIns="40610" rIns="81217" bIns="40610" rtlCol="0">
              <a:spAutoFit/>
            </a:bodyPr>
            <a:lstStyle/>
            <a:p>
              <a:pPr algn="ctr"/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【主催】</a:t>
              </a:r>
              <a:r>
                <a:rPr lang="ja-JP" altLang="en-US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寝屋川市、</a:t>
              </a:r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ハローワーク枚方、枚方雇用開発協会</a:t>
              </a:r>
              <a:r>
                <a:rPr lang="en-US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       </a:t>
              </a:r>
              <a:endParaRPr lang="ja-JP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BE4D47C-54FD-674D-2D52-758DFEA48AB4}"/>
              </a:ext>
            </a:extLst>
          </p:cNvPr>
          <p:cNvSpPr txBox="1"/>
          <p:nvPr/>
        </p:nvSpPr>
        <p:spPr>
          <a:xfrm>
            <a:off x="3770379" y="9068671"/>
            <a:ext cx="3631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枚方雇用開発協会</a:t>
            </a:r>
            <a:r>
              <a:rPr kumimoji="1" lang="ja-JP" altLang="en-US" sz="1200" dirty="0"/>
              <a:t>：</a:t>
            </a:r>
            <a:r>
              <a:rPr kumimoji="1" lang="en-US" altLang="ja-JP" sz="1200" dirty="0">
                <a:hlinkClick r:id="rId7"/>
              </a:rPr>
              <a:t>https://hirakatakoyou.org</a:t>
            </a:r>
            <a:endParaRPr kumimoji="1" lang="ja-JP" altLang="en-US" sz="1200" dirty="0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2822C6A4-02EF-5F5B-4751-B61FD0F16B8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283" y="134171"/>
            <a:ext cx="1052066" cy="1052066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05E9CD5-1346-832D-0904-537513BB7C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3349" y="123672"/>
            <a:ext cx="1052066" cy="1052066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419B03F-E548-219A-9717-8847DDDE3DF2}"/>
              </a:ext>
            </a:extLst>
          </p:cNvPr>
          <p:cNvSpPr txBox="1"/>
          <p:nvPr/>
        </p:nvSpPr>
        <p:spPr>
          <a:xfrm>
            <a:off x="4172521" y="980415"/>
            <a:ext cx="1034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en-US" altLang="ja-JP" sz="800" dirty="0"/>
          </a:p>
          <a:p>
            <a:pPr algn="ctr"/>
            <a:r>
              <a:rPr kumimoji="1" lang="ja-JP" altLang="en-US" sz="800" dirty="0"/>
              <a:t>はちかづきちゃん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C90A653D-64A5-CF40-BD3D-BF02FA5071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46017" y="785879"/>
            <a:ext cx="640135" cy="231668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E3B89F09-0A65-879E-A133-7EB0DD56DA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73134" y="1140046"/>
            <a:ext cx="1005927" cy="231668"/>
          </a:xfrm>
          <a:prstGeom prst="rect">
            <a:avLst/>
          </a:prstGeom>
        </p:spPr>
      </p:pic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F298949E-E0C2-1CF3-FDB3-6D977C86B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45662"/>
              </p:ext>
            </p:extLst>
          </p:nvPr>
        </p:nvGraphicFramePr>
        <p:xfrm>
          <a:off x="80782" y="1873291"/>
          <a:ext cx="6696435" cy="71630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0320">
                  <a:extLst>
                    <a:ext uri="{9D8B030D-6E8A-4147-A177-3AD203B41FA5}">
                      <a16:colId xmlns:a16="http://schemas.microsoft.com/office/drawing/2014/main" val="605295668"/>
                    </a:ext>
                  </a:extLst>
                </a:gridCol>
                <a:gridCol w="2401426">
                  <a:extLst>
                    <a:ext uri="{9D8B030D-6E8A-4147-A177-3AD203B41FA5}">
                      <a16:colId xmlns:a16="http://schemas.microsoft.com/office/drawing/2014/main" val="337410715"/>
                    </a:ext>
                  </a:extLst>
                </a:gridCol>
                <a:gridCol w="567427">
                  <a:extLst>
                    <a:ext uri="{9D8B030D-6E8A-4147-A177-3AD203B41FA5}">
                      <a16:colId xmlns:a16="http://schemas.microsoft.com/office/drawing/2014/main" val="3872439863"/>
                    </a:ext>
                  </a:extLst>
                </a:gridCol>
                <a:gridCol w="725442">
                  <a:extLst>
                    <a:ext uri="{9D8B030D-6E8A-4147-A177-3AD203B41FA5}">
                      <a16:colId xmlns:a16="http://schemas.microsoft.com/office/drawing/2014/main" val="580757078"/>
                    </a:ext>
                  </a:extLst>
                </a:gridCol>
                <a:gridCol w="931820">
                  <a:extLst>
                    <a:ext uri="{9D8B030D-6E8A-4147-A177-3AD203B41FA5}">
                      <a16:colId xmlns:a16="http://schemas.microsoft.com/office/drawing/2014/main" val="1631458811"/>
                    </a:ext>
                  </a:extLst>
                </a:gridCol>
              </a:tblGrid>
              <a:tr h="4868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事  業  所  名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職　　種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雇用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形態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募集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年齢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求 人 番 号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484879"/>
                  </a:ext>
                </a:extLst>
              </a:tr>
              <a:tr h="417263">
                <a:tc rowSpan="10"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さくら咲㈱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送迎運転手（障がい者向け施設）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27130-9976361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38500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障がい者向けグループホーム世話人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１８歳以上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27130-9977661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295812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職業指導員・生活支援員・送迎員　（未経験</a:t>
                      </a:r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OK</a:t>
                      </a: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27130-9978261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429588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看護師兼生活支援員</a:t>
                      </a:r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</a:t>
                      </a: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就労</a:t>
                      </a:r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B</a:t>
                      </a: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＆生活介護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27130-9979561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548244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地域連携員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（利用相談・地域支援サポート）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27130-9980861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748586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一般事務（総務）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27130-9981961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61230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職業指導員・生活支援員（未経験</a:t>
                      </a:r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OK</a:t>
                      </a: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27130-9982161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825863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サービス管理責任者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27130-9983061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075196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カフェスタッフ兼支援員（未経験</a:t>
                      </a:r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OK</a:t>
                      </a: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27130-9984361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38441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ガイドヘルパー（移動支援）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27130-9986261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671209"/>
                  </a:ext>
                </a:extLst>
              </a:tr>
              <a:tr h="41726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日本タクシー㈱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枚方・寝屋川総合営業所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タクシー乗務員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１８∼６４歳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27130-10107761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37592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タクシー乗務員（ミドルシニア限定）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３５～５９歳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27130-10105561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596605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タクシー乗務員（女性専用求人）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27130-10104261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184308"/>
                  </a:ext>
                </a:extLst>
              </a:tr>
              <a:tr h="417263">
                <a:tc rowSpan="3"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ニシリク㈱</a:t>
                      </a:r>
                      <a:endParaRPr kumimoji="1" lang="zh-TW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一般事務及びその付随する事務業務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27130-10048261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74193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２ｔ・３ｔトラック乗務員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（ピアノ輸送）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27130-10050861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004510"/>
                  </a:ext>
                </a:extLst>
              </a:tr>
              <a:tr h="417263"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乗務員（３ｔ・４ｔ）（バイク輸送）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27130-10051961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050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15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3DA9E7-18BB-821D-FE00-D2552B76C929}"/>
              </a:ext>
            </a:extLst>
          </p:cNvPr>
          <p:cNvSpPr txBox="1"/>
          <p:nvPr/>
        </p:nvSpPr>
        <p:spPr>
          <a:xfrm>
            <a:off x="125183" y="547470"/>
            <a:ext cx="3536600" cy="688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求人の詳細はハローワークインターネットサービスで公開しています。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105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求人番号を指定し、検索してください。</a:t>
            </a:r>
            <a:endParaRPr kumimoji="1" lang="en-US" altLang="ja-JP" sz="105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defTabSz="414772"/>
            <a:r>
              <a:rPr kumimoji="1" lang="ja-JP" altLang="en-US" sz="726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　　　　　　　　　　　　　　　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6CA2C8-3CAD-6F48-42EB-CCD02B9B9978}"/>
              </a:ext>
            </a:extLst>
          </p:cNvPr>
          <p:cNvSpPr txBox="1"/>
          <p:nvPr/>
        </p:nvSpPr>
        <p:spPr>
          <a:xfrm>
            <a:off x="-1225777" y="213846"/>
            <a:ext cx="457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14772">
              <a:defRPr/>
            </a:pPr>
            <a:r>
              <a:rPr kumimoji="1" lang="ja-JP" altLang="en-US" b="1" dirty="0">
                <a:solidFill>
                  <a:srgbClr val="FF0000"/>
                </a:solidFill>
                <a:latin typeface="Calibri" panose="020F0502020204030204"/>
                <a:ea typeface="游ゴシック" panose="020B0400000000000000" pitchFamily="50" charset="-128"/>
              </a:rPr>
              <a:t>★ 求人一覧表 ★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32CB56B-B947-EABA-C2F2-A70301B6E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407" y="1098976"/>
            <a:ext cx="494523" cy="515128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29BAD49-7709-B662-AB6F-57EA886DF290}"/>
              </a:ext>
            </a:extLst>
          </p:cNvPr>
          <p:cNvGrpSpPr/>
          <p:nvPr/>
        </p:nvGrpSpPr>
        <p:grpSpPr>
          <a:xfrm>
            <a:off x="-250405" y="9358530"/>
            <a:ext cx="4640618" cy="410201"/>
            <a:chOff x="-1085005" y="9137402"/>
            <a:chExt cx="6599458" cy="559550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0B7B2BE-DB56-A376-988A-C7EABD063BF6}"/>
                </a:ext>
              </a:extLst>
            </p:cNvPr>
            <p:cNvSpPr/>
            <p:nvPr/>
          </p:nvSpPr>
          <p:spPr>
            <a:xfrm>
              <a:off x="-453353" y="9137402"/>
              <a:ext cx="5726122" cy="55955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69" b="1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D16F4E6-039E-48D1-4CDF-AD8E8FF510B7}"/>
                </a:ext>
              </a:extLst>
            </p:cNvPr>
            <p:cNvSpPr txBox="1"/>
            <p:nvPr/>
          </p:nvSpPr>
          <p:spPr>
            <a:xfrm>
              <a:off x="-1085005" y="9253600"/>
              <a:ext cx="6599458" cy="279774"/>
            </a:xfrm>
            <a:prstGeom prst="rect">
              <a:avLst/>
            </a:prstGeom>
            <a:noFill/>
          </p:spPr>
          <p:txBody>
            <a:bodyPr wrap="square" lIns="81217" tIns="40610" rIns="81217" bIns="40610" rtlCol="0">
              <a:spAutoFit/>
            </a:bodyPr>
            <a:lstStyle/>
            <a:p>
              <a:pPr algn="ctr"/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【主催】</a:t>
              </a:r>
              <a:r>
                <a:rPr lang="ja-JP" altLang="en-US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寝屋川市、</a:t>
              </a:r>
              <a:r>
                <a:rPr lang="ja-JP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ハローワーク枚方、枚方雇用開発協会</a:t>
              </a:r>
              <a:r>
                <a:rPr lang="en-US" altLang="ja-JP" sz="1100" dirty="0">
                  <a:solidFill>
                    <a:schemeClr val="bg1"/>
                  </a:solidFill>
                  <a:latin typeface="HGSｺﾞｼｯｸM" panose="020B0600000000000000" pitchFamily="50" charset="-128"/>
                  <a:ea typeface="HGSｺﾞｼｯｸM" panose="020B0600000000000000" pitchFamily="50" charset="-128"/>
                </a:rPr>
                <a:t>       </a:t>
              </a:r>
              <a:endParaRPr lang="ja-JP" altLang="ja-JP" sz="1100" dirty="0">
                <a:solidFill>
                  <a:schemeClr val="bg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706E222-7D74-69C1-6499-9DC71AB4786E}"/>
              </a:ext>
            </a:extLst>
          </p:cNvPr>
          <p:cNvSpPr txBox="1"/>
          <p:nvPr/>
        </p:nvSpPr>
        <p:spPr>
          <a:xfrm>
            <a:off x="3676171" y="9111745"/>
            <a:ext cx="3631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枚方雇用開発協会</a:t>
            </a:r>
            <a:r>
              <a:rPr kumimoji="1" lang="ja-JP" altLang="en-US" sz="1200" dirty="0"/>
              <a:t>：</a:t>
            </a:r>
            <a:r>
              <a:rPr kumimoji="1" lang="en-US" altLang="ja-JP" sz="1200" dirty="0">
                <a:hlinkClick r:id="rId4"/>
              </a:rPr>
              <a:t>https://hirakatakoyou.org</a:t>
            </a:r>
            <a:endParaRPr kumimoji="1" lang="ja-JP" altLang="en-US" sz="1200" dirty="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99BD97F-AFC9-C611-E0EF-4020F23506CC}"/>
              </a:ext>
            </a:extLst>
          </p:cNvPr>
          <p:cNvGrpSpPr/>
          <p:nvPr/>
        </p:nvGrpSpPr>
        <p:grpSpPr>
          <a:xfrm>
            <a:off x="4560160" y="9286501"/>
            <a:ext cx="2065077" cy="667299"/>
            <a:chOff x="4588255" y="9415149"/>
            <a:chExt cx="2084557" cy="529944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1E1AD96-846A-4121-0688-D36BC5FE032E}"/>
                </a:ext>
              </a:extLst>
            </p:cNvPr>
            <p:cNvSpPr/>
            <p:nvPr/>
          </p:nvSpPr>
          <p:spPr>
            <a:xfrm>
              <a:off x="4588255" y="9454242"/>
              <a:ext cx="2084557" cy="451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4D5FE335-2B71-7FEC-336E-A6515057D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482" y="9415149"/>
              <a:ext cx="1972102" cy="529944"/>
            </a:xfrm>
            <a:prstGeom prst="rect">
              <a:avLst/>
            </a:prstGeom>
          </p:spPr>
        </p:pic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1152F435-594C-E42E-3779-56ACAD0B47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822" y="1179758"/>
            <a:ext cx="770325" cy="850665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BCC0286-790A-54B2-CF08-0EAA075B933E}"/>
              </a:ext>
            </a:extLst>
          </p:cNvPr>
          <p:cNvSpPr txBox="1"/>
          <p:nvPr/>
        </p:nvSpPr>
        <p:spPr>
          <a:xfrm>
            <a:off x="163801" y="1174123"/>
            <a:ext cx="39624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u="sng" dirty="0"/>
              <a:t>ハローワーク枚方ホームページ</a:t>
            </a:r>
          </a:p>
          <a:p>
            <a:endParaRPr kumimoji="1" lang="en-US" altLang="ja-JP" sz="700" dirty="0"/>
          </a:p>
          <a:p>
            <a:r>
              <a:rPr lang="en-US" altLang="ja-JP" sz="1200" dirty="0"/>
              <a:t>URL</a:t>
            </a:r>
            <a:r>
              <a:rPr lang="ja-JP" altLang="en-US" sz="1200" dirty="0"/>
              <a:t>  </a:t>
            </a:r>
            <a:r>
              <a:rPr lang="en-US" altLang="ja-JP" sz="1100" dirty="0"/>
              <a:t>https://jsite.mhlw.go.jp/osaka-hellowork/list/hirakata/news_topics_00010.html</a:t>
            </a:r>
            <a:endParaRPr lang="en-US" altLang="ja-JP" sz="1000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5F0C47A-1CE6-EB47-7BCC-10DC91E3D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0160" y="1502782"/>
            <a:ext cx="1121761" cy="35359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F1CC073-5499-22AE-1E7E-6BE463049BC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19" y="184244"/>
            <a:ext cx="1052066" cy="105206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DB5857C8-5F34-82FE-11F3-FDF292E10D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1944" y="169094"/>
            <a:ext cx="1052066" cy="1052066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0509E24-A84A-42A8-63A0-2DB93417D059}"/>
              </a:ext>
            </a:extLst>
          </p:cNvPr>
          <p:cNvSpPr txBox="1"/>
          <p:nvPr/>
        </p:nvSpPr>
        <p:spPr>
          <a:xfrm>
            <a:off x="4126821" y="1011326"/>
            <a:ext cx="1034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en-US" altLang="ja-JP" sz="800" dirty="0"/>
          </a:p>
          <a:p>
            <a:pPr algn="ctr"/>
            <a:r>
              <a:rPr kumimoji="1" lang="ja-JP" altLang="en-US" sz="800" dirty="0"/>
              <a:t>はちかづきちゃん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3EDC831-2B24-B0DD-C767-753FFFA989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6825" y="751035"/>
            <a:ext cx="640135" cy="231668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DBBFD18B-4553-895B-B4C6-9DF8FFED1D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1944" y="1148512"/>
            <a:ext cx="1005927" cy="231668"/>
          </a:xfrm>
          <a:prstGeom prst="rect">
            <a:avLst/>
          </a:prstGeom>
        </p:spPr>
      </p:pic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2EBE7DBD-3ABE-4EAE-53B1-A50C0452C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424843"/>
              </p:ext>
            </p:extLst>
          </p:nvPr>
        </p:nvGraphicFramePr>
        <p:xfrm>
          <a:off x="110703" y="1973933"/>
          <a:ext cx="6620438" cy="71809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41179">
                  <a:extLst>
                    <a:ext uri="{9D8B030D-6E8A-4147-A177-3AD203B41FA5}">
                      <a16:colId xmlns:a16="http://schemas.microsoft.com/office/drawing/2014/main" val="605295668"/>
                    </a:ext>
                  </a:extLst>
                </a:gridCol>
                <a:gridCol w="2324630">
                  <a:extLst>
                    <a:ext uri="{9D8B030D-6E8A-4147-A177-3AD203B41FA5}">
                      <a16:colId xmlns:a16="http://schemas.microsoft.com/office/drawing/2014/main" val="337410715"/>
                    </a:ext>
                  </a:extLst>
                </a:gridCol>
                <a:gridCol w="570779">
                  <a:extLst>
                    <a:ext uri="{9D8B030D-6E8A-4147-A177-3AD203B41FA5}">
                      <a16:colId xmlns:a16="http://schemas.microsoft.com/office/drawing/2014/main" val="3872439863"/>
                    </a:ext>
                  </a:extLst>
                </a:gridCol>
                <a:gridCol w="664346">
                  <a:extLst>
                    <a:ext uri="{9D8B030D-6E8A-4147-A177-3AD203B41FA5}">
                      <a16:colId xmlns:a16="http://schemas.microsoft.com/office/drawing/2014/main" val="580757078"/>
                    </a:ext>
                  </a:extLst>
                </a:gridCol>
                <a:gridCol w="1019504">
                  <a:extLst>
                    <a:ext uri="{9D8B030D-6E8A-4147-A177-3AD203B41FA5}">
                      <a16:colId xmlns:a16="http://schemas.microsoft.com/office/drawing/2014/main" val="1631458811"/>
                    </a:ext>
                  </a:extLst>
                </a:gridCol>
              </a:tblGrid>
              <a:tr h="7212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事業所名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職　　種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雇用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形態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募集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年齢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求人番号</a:t>
                      </a:r>
                    </a:p>
                  </a:txBody>
                  <a:tcPr marL="57430" marR="57430" marT="28714" marB="2871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484879"/>
                  </a:ext>
                </a:extLst>
              </a:tr>
              <a:tr h="457691">
                <a:tc rowSpan="4"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㈱ＳａｎｄＳ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訪問介護員（サ高住内と近隣）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１８∼６４歳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27130-10018861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545360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訪問介護員（サ高住内の夜勤専従）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１８歳以上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27130-10015561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38500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介護支援専門員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（業務次第で直行直帰在宅勤務可）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27130-9974161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676462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訪問介護員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不問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27130-9975061</a:t>
                      </a:r>
                    </a:p>
                  </a:txBody>
                  <a:tcPr marL="9525" marR="9525" marT="9525" marB="0" anchor="ctr"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137451"/>
                  </a:ext>
                </a:extLst>
              </a:tr>
              <a:tr h="6558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㈱池田睦会</a:t>
                      </a:r>
                      <a:endParaRPr kumimoji="1" lang="ja-JP" altLang="en-US" sz="1400" b="1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製造（製品検査）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パート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６９歳以下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27130-10140861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878464"/>
                  </a:ext>
                </a:extLst>
              </a:tr>
              <a:tr h="457691">
                <a:tc rowSpan="3"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京阪車輌㈱</a:t>
                      </a:r>
                      <a:endParaRPr kumimoji="1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電車の電気工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（電車内の各種配線工事）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４４歳以下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27130-10085861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61230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電車の整備工（電車の内装組立）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４４歳以下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27130-10083461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423448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電車の塗装工（電車の外板塗装）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４４歳以下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27130-10082561</a:t>
                      </a:r>
                    </a:p>
                  </a:txBody>
                  <a:tcPr marL="9525" marR="9525" marT="9525" marB="0" anchor="ctr"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61413"/>
                  </a:ext>
                </a:extLst>
              </a:tr>
              <a:tr h="457691">
                <a:tc rowSpan="3"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黒田スチール㈱</a:t>
                      </a:r>
                      <a:endParaRPr kumimoji="1" lang="zh-TW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オペレーター（鋼板の切断）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27130-10075461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87224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工程・生産管理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４４歳以下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27130-10080661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883207"/>
                  </a:ext>
                </a:extLst>
              </a:tr>
              <a:tr h="45769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鋼板部品作製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６４歳以下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27130-10077861</a:t>
                      </a:r>
                      <a:endParaRPr lang="en-US" altLang="ja-JP" sz="9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78722"/>
                  </a:ext>
                </a:extLst>
              </a:tr>
              <a:tr h="586909"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クラボウケミカルワークス㈱</a:t>
                      </a:r>
                      <a:endParaRPr kumimoji="1" lang="en-US" altLang="ja-JP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  </a:t>
                      </a:r>
                      <a:r>
                        <a:rPr kumimoji="1" lang="ja-JP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寝屋川工場</a:t>
                      </a:r>
                      <a:endParaRPr kumimoji="1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半導体製造装置向けの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機能樹脂製品の加工・検査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５９歳以下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27130-10053061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162201"/>
                  </a:ext>
                </a:extLst>
              </a:tr>
              <a:tr h="304555">
                <a:tc>
                  <a:txBody>
                    <a:bodyPr/>
                    <a:lstStyle/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佐山鉄筋工業㈱</a:t>
                      </a:r>
                    </a:p>
                    <a:p>
                      <a:pPr marL="0" marR="0" lvl="0" indent="0" algn="ctr" defTabSz="6857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施工管理・法人営業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（未経験歓迎）</a:t>
                      </a:r>
                    </a:p>
                  </a:txBody>
                  <a:tcPr marL="9525" marR="9525" marT="9525" marB="0"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正社員</a:t>
                      </a:r>
                    </a:p>
                  </a:txBody>
                  <a:tcPr marL="9525" marR="9525" marT="9525" marB="0"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４４歳以下</a:t>
                      </a:r>
                      <a:endParaRPr lang="en-US" altLang="ja-JP" sz="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27130-10677361</a:t>
                      </a:r>
                    </a:p>
                  </a:txBody>
                  <a:tcPr marL="9525" marR="9525" marT="9525" marB="0" anchor="ctr">
                    <a:solidFill>
                      <a:srgbClr val="33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346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1119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1000</Words>
  <Application>Microsoft Office PowerPoint</Application>
  <PresentationFormat>A4 210 x 297 mm</PresentationFormat>
  <Paragraphs>301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4</vt:i4>
      </vt:variant>
    </vt:vector>
  </HeadingPairs>
  <TitlesOfParts>
    <vt:vector size="20" baseType="lpstr">
      <vt:lpstr>HGSｺﾞｼｯｸM</vt:lpstr>
      <vt:lpstr>HGS教科書体</vt:lpstr>
      <vt:lpstr>HG丸ｺﾞｼｯｸM-PRO</vt:lpstr>
      <vt:lpstr>HG教科書体</vt:lpstr>
      <vt:lpstr>HG正楷書体-PRO</vt:lpstr>
      <vt:lpstr>IPAゴシック</vt:lpstr>
      <vt:lpstr>MS UI Gothic</vt:lpstr>
      <vt:lpstr>源柔ゴシックX Bold</vt:lpstr>
      <vt:lpstr>源柔ゴシックX等幅 Heavy</vt:lpstr>
      <vt:lpstr>源暎アンチック v5</vt:lpstr>
      <vt:lpstr>游ゴシック</vt:lpstr>
      <vt:lpstr>Arial</vt:lpstr>
      <vt:lpstr>Calibri</vt:lpstr>
      <vt:lpstr>Calibri Light</vt:lpstr>
      <vt:lpstr>1_Office テーマ</vt:lpstr>
      <vt:lpstr>2_Office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枚方雇用開発協会NOTE</dc:creator>
  <cp:lastModifiedBy>隆 大谷</cp:lastModifiedBy>
  <cp:revision>4</cp:revision>
  <cp:lastPrinted>2026-08-06T04:52:19Z</cp:lastPrinted>
  <dcterms:modified xsi:type="dcterms:W3CDTF">2026-08-07T01:14:40Z</dcterms:modified>
</cp:coreProperties>
</file>