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  <p:sldId id="261" r:id="rId4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E5E5"/>
    <a:srgbClr val="FF99FF"/>
    <a:srgbClr val="FFFF99"/>
    <a:srgbClr val="FF9900"/>
    <a:srgbClr val="FFCC00"/>
    <a:srgbClr val="FF6600"/>
    <a:srgbClr val="FFC9C9"/>
    <a:srgbClr val="AFFFFF"/>
    <a:srgbClr val="FFBC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73" autoAdjust="0"/>
    <p:restoredTop sz="94660"/>
  </p:normalViewPr>
  <p:slideViewPr>
    <p:cSldViewPr snapToGrid="0" showGuides="1">
      <p:cViewPr>
        <p:scale>
          <a:sx n="86" d="100"/>
          <a:sy n="86" d="100"/>
        </p:scale>
        <p:origin x="60" y="-9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330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772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983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6" indent="0" algn="ctr">
              <a:buNone/>
              <a:defRPr sz="1200"/>
            </a:lvl4pPr>
            <a:lvl5pPr marL="1371568" indent="0" algn="ctr">
              <a:buNone/>
              <a:defRPr sz="1200"/>
            </a:lvl5pPr>
            <a:lvl6pPr marL="1714459" indent="0" algn="ctr">
              <a:buNone/>
              <a:defRPr sz="1200"/>
            </a:lvl6pPr>
            <a:lvl7pPr marL="2057351" indent="0" algn="ctr">
              <a:buNone/>
              <a:defRPr sz="1200"/>
            </a:lvl7pPr>
            <a:lvl8pPr marL="2400243" indent="0" algn="ctr">
              <a:buNone/>
              <a:defRPr sz="1200"/>
            </a:lvl8pPr>
            <a:lvl9pPr marL="2743135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08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494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7"/>
            <a:ext cx="5915025" cy="216693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588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2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272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6" indent="0">
              <a:buNone/>
              <a:defRPr sz="1200" b="1"/>
            </a:lvl4pPr>
            <a:lvl5pPr marL="1371568" indent="0">
              <a:buNone/>
              <a:defRPr sz="1200" b="1"/>
            </a:lvl5pPr>
            <a:lvl6pPr marL="1714459" indent="0">
              <a:buNone/>
              <a:defRPr sz="1200" b="1"/>
            </a:lvl6pPr>
            <a:lvl7pPr marL="2057351" indent="0">
              <a:buNone/>
              <a:defRPr sz="1200" b="1"/>
            </a:lvl7pPr>
            <a:lvl8pPr marL="2400243" indent="0">
              <a:buNone/>
              <a:defRPr sz="1200" b="1"/>
            </a:lvl8pPr>
            <a:lvl9pPr marL="2743135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3"/>
            <a:ext cx="2901255" cy="53221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4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6" indent="0">
              <a:buNone/>
              <a:defRPr sz="1200" b="1"/>
            </a:lvl4pPr>
            <a:lvl5pPr marL="1371568" indent="0">
              <a:buNone/>
              <a:defRPr sz="1200" b="1"/>
            </a:lvl5pPr>
            <a:lvl6pPr marL="1714459" indent="0">
              <a:buNone/>
              <a:defRPr sz="1200" b="1"/>
            </a:lvl6pPr>
            <a:lvl7pPr marL="2057351" indent="0">
              <a:buNone/>
              <a:defRPr sz="1200" b="1"/>
            </a:lvl7pPr>
            <a:lvl8pPr marL="2400243" indent="0">
              <a:buNone/>
              <a:defRPr sz="1200" b="1"/>
            </a:lvl8pPr>
            <a:lvl9pPr marL="2743135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3"/>
            <a:ext cx="2915544" cy="53221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73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79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692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0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2" cy="70396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0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6" indent="0">
              <a:buNone/>
              <a:defRPr sz="750"/>
            </a:lvl4pPr>
            <a:lvl5pPr marL="1371568" indent="0">
              <a:buNone/>
              <a:defRPr sz="750"/>
            </a:lvl5pPr>
            <a:lvl6pPr marL="1714459" indent="0">
              <a:buNone/>
              <a:defRPr sz="750"/>
            </a:lvl6pPr>
            <a:lvl7pPr marL="2057351" indent="0">
              <a:buNone/>
              <a:defRPr sz="750"/>
            </a:lvl7pPr>
            <a:lvl8pPr marL="2400243" indent="0">
              <a:buNone/>
              <a:defRPr sz="750"/>
            </a:lvl8pPr>
            <a:lvl9pPr marL="2743135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04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15162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0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2" cy="703968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6" indent="0">
              <a:buNone/>
              <a:defRPr sz="1500"/>
            </a:lvl4pPr>
            <a:lvl5pPr marL="1371568" indent="0">
              <a:buNone/>
              <a:defRPr sz="1500"/>
            </a:lvl5pPr>
            <a:lvl6pPr marL="1714459" indent="0">
              <a:buNone/>
              <a:defRPr sz="1500"/>
            </a:lvl6pPr>
            <a:lvl7pPr marL="2057351" indent="0">
              <a:buNone/>
              <a:defRPr sz="1500"/>
            </a:lvl7pPr>
            <a:lvl8pPr marL="2400243" indent="0">
              <a:buNone/>
              <a:defRPr sz="1500"/>
            </a:lvl8pPr>
            <a:lvl9pPr marL="2743135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0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6" indent="0">
              <a:buNone/>
              <a:defRPr sz="750"/>
            </a:lvl4pPr>
            <a:lvl5pPr marL="1371568" indent="0">
              <a:buNone/>
              <a:defRPr sz="750"/>
            </a:lvl5pPr>
            <a:lvl6pPr marL="1714459" indent="0">
              <a:buNone/>
              <a:defRPr sz="750"/>
            </a:lvl6pPr>
            <a:lvl7pPr marL="2057351" indent="0">
              <a:buNone/>
              <a:defRPr sz="750"/>
            </a:lvl7pPr>
            <a:lvl8pPr marL="2400243" indent="0">
              <a:buNone/>
              <a:defRPr sz="750"/>
            </a:lvl8pPr>
            <a:lvl9pPr marL="2743135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8969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36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8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7688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3246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231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0491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707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587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243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783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D7B0-7A7A-442A-9964-4B71424909F4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6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3A8F4-FDCA-42AF-A73C-36B89B66F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6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kumimoji="1" sz="3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8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6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8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9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51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3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5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205382" y="4589248"/>
            <a:ext cx="6544927" cy="3178850"/>
          </a:xfrm>
          <a:prstGeom prst="roundRect">
            <a:avLst/>
          </a:prstGeom>
          <a:solidFill>
            <a:srgbClr val="FFFFB7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291" y="6319849"/>
            <a:ext cx="6858000" cy="2334398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879" y="4309554"/>
            <a:ext cx="6858000" cy="2334398"/>
          </a:xfrm>
          <a:prstGeom prst="rect">
            <a:avLst/>
          </a:prstGeom>
        </p:spPr>
      </p:pic>
      <p:sp>
        <p:nvSpPr>
          <p:cNvPr id="739" name="角丸四角形 24">
            <a:extLst>
              <a:ext uri="{FF2B5EF4-FFF2-40B4-BE49-F238E27FC236}">
                <a16:creationId xmlns:a16="http://schemas.microsoft.com/office/drawing/2014/main" id="{42BC30BE-5FD7-49B1-BAE3-32D7F47D2171}"/>
              </a:ext>
            </a:extLst>
          </p:cNvPr>
          <p:cNvSpPr/>
          <p:nvPr/>
        </p:nvSpPr>
        <p:spPr>
          <a:xfrm>
            <a:off x="215818" y="4516993"/>
            <a:ext cx="3213182" cy="495454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63955" bIns="31978" rtlCol="0" anchor="ctr" anchorCtr="1"/>
          <a:lstStyle/>
          <a:p>
            <a:pPr lvl="0"/>
            <a:r>
              <a:rPr lang="ja-JP" alt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参加予定の事業所</a:t>
            </a:r>
            <a:r>
              <a:rPr lang="ja-JP" alt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８事業所</a:t>
            </a:r>
            <a:endParaRPr lang="ja-JP" altLang="en-US" sz="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07" name="角丸四角形 706"/>
          <p:cNvSpPr/>
          <p:nvPr/>
        </p:nvSpPr>
        <p:spPr>
          <a:xfrm>
            <a:off x="189003" y="8001000"/>
            <a:ext cx="4550070" cy="1202356"/>
          </a:xfrm>
          <a:prstGeom prst="roundRect">
            <a:avLst>
              <a:gd name="adj" fmla="val 15331"/>
            </a:avLst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★お問合せ先★</a:t>
            </a:r>
            <a:endParaRPr lang="en-US" altLang="ja-JP" sz="5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　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ハローワーク枚方　職業相談部門  </a:t>
            </a:r>
            <a:r>
              <a:rPr lang="ja-JP" altLang="en-US" sz="1200" b="1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（８：３０～１７：１５）</a:t>
            </a:r>
            <a:endParaRPr lang="en-US" altLang="ja-JP" sz="1200" b="1" dirty="0">
              <a:solidFill>
                <a:schemeClr val="accent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 072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841 – 3363</a:t>
            </a:r>
            <a:r>
              <a:rPr lang="ja-JP" altLang="en-US" sz="105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（部門コード</a:t>
            </a:r>
            <a:r>
              <a:rPr lang="en-US" altLang="ja-JP" sz="105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05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１＃）</a:t>
            </a:r>
            <a:endParaRPr lang="en-US" altLang="ja-JP" sz="105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solidFill>
                  <a:srgbClr val="FF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050" dirty="0">
                <a:solidFill>
                  <a:srgbClr val="FF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50" dirty="0">
                <a:solidFill>
                  <a:srgbClr val="FF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お電話での面接会への参加申込は上記問合せ先（ハローワーク枚方</a:t>
            </a:r>
            <a:endParaRPr lang="en-US" altLang="ja-JP" sz="1050" dirty="0">
              <a:solidFill>
                <a:srgbClr val="FF33CC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solidFill>
                  <a:srgbClr val="FF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職業相談部門）へお願いします。</a:t>
            </a:r>
            <a:endParaRPr lang="en-US" altLang="ja-JP" sz="1050" dirty="0">
              <a:solidFill>
                <a:srgbClr val="FF33CC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708" name="グループ化 707"/>
          <p:cNvGrpSpPr/>
          <p:nvPr/>
        </p:nvGrpSpPr>
        <p:grpSpPr>
          <a:xfrm>
            <a:off x="115252" y="9265011"/>
            <a:ext cx="6705412" cy="681289"/>
            <a:chOff x="-5580" y="8812628"/>
            <a:chExt cx="6597538" cy="1106248"/>
          </a:xfrm>
        </p:grpSpPr>
        <p:sp>
          <p:nvSpPr>
            <p:cNvPr id="732" name="正方形/長方形 731"/>
            <p:cNvSpPr/>
            <p:nvPr/>
          </p:nvSpPr>
          <p:spPr>
            <a:xfrm>
              <a:off x="-5580" y="8997520"/>
              <a:ext cx="6597538" cy="721403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69" b="1"/>
            </a:p>
          </p:txBody>
        </p:sp>
        <p:sp>
          <p:nvSpPr>
            <p:cNvPr id="733" name="テキスト ボックス 732"/>
            <p:cNvSpPr txBox="1"/>
            <p:nvPr/>
          </p:nvSpPr>
          <p:spPr>
            <a:xfrm>
              <a:off x="27360" y="8812628"/>
              <a:ext cx="6564598" cy="732875"/>
            </a:xfrm>
            <a:prstGeom prst="rect">
              <a:avLst/>
            </a:prstGeom>
            <a:noFill/>
          </p:spPr>
          <p:txBody>
            <a:bodyPr wrap="square" lIns="81217" tIns="40610" rIns="81217" bIns="40610" rtlCol="0">
              <a:spAutoFit/>
            </a:bodyPr>
            <a:lstStyle/>
            <a:p>
              <a:pPr algn="ctr"/>
              <a:endParaRPr lang="en-US" altLang="ja-JP" sz="1200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pPr algn="ctr"/>
              <a:r>
                <a:rPr lang="ja-JP" altLang="ja-JP" sz="1200" dirty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【主催】</a:t>
              </a:r>
              <a:r>
                <a:rPr lang="ja-JP" altLang="en-US" sz="1200" dirty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寝屋川市、</a:t>
              </a:r>
              <a:r>
                <a:rPr lang="ja-JP" altLang="ja-JP" sz="1200" dirty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ハローワーク枚方、枚方雇用開発協会</a:t>
              </a:r>
              <a:r>
                <a:rPr lang="en-US" altLang="ja-JP" sz="1200" dirty="0">
                  <a:solidFill>
                    <a:schemeClr val="bg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       </a:t>
              </a:r>
              <a:endParaRPr lang="ja-JP" altLang="ja-JP" sz="1200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734" name="テキスト ボックス 733"/>
            <p:cNvSpPr txBox="1"/>
            <p:nvPr/>
          </p:nvSpPr>
          <p:spPr>
            <a:xfrm>
              <a:off x="137879" y="9439146"/>
              <a:ext cx="2642341" cy="479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ja-JP" sz="1100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r>
                <a:rPr lang="en-US" altLang="ja-JP" sz="1100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※</a:t>
              </a:r>
              <a:endParaRPr lang="ja-JP" altLang="en-US" sz="11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23193" y="968756"/>
            <a:ext cx="10963216" cy="3571538"/>
            <a:chOff x="-5769" y="1296681"/>
            <a:chExt cx="10963216" cy="3488463"/>
          </a:xfrm>
        </p:grpSpPr>
        <p:sp>
          <p:nvSpPr>
            <p:cNvPr id="711" name="角丸四角形 710"/>
            <p:cNvSpPr/>
            <p:nvPr/>
          </p:nvSpPr>
          <p:spPr>
            <a:xfrm>
              <a:off x="139669" y="1444009"/>
              <a:ext cx="6608984" cy="3341135"/>
            </a:xfrm>
            <a:prstGeom prst="roundRect">
              <a:avLst>
                <a:gd name="adj" fmla="val 14091"/>
              </a:avLst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 dirty="0"/>
            </a:p>
          </p:txBody>
        </p:sp>
        <p:sp>
          <p:nvSpPr>
            <p:cNvPr id="712" name="正方形/長方形 711"/>
            <p:cNvSpPr/>
            <p:nvPr/>
          </p:nvSpPr>
          <p:spPr>
            <a:xfrm>
              <a:off x="-5769" y="1296681"/>
              <a:ext cx="6714982" cy="10415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dirty="0">
                  <a:ln w="6350">
                    <a:solidFill>
                      <a:schemeClr val="tx1"/>
                    </a:solidFill>
                  </a:ln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　　</a:t>
              </a:r>
              <a:r>
                <a:rPr kumimoji="1" lang="ja-JP" altLang="en-US" sz="3600" dirty="0">
                  <a:ln w="6350">
                    <a:solidFill>
                      <a:schemeClr val="tx1"/>
                    </a:solidFill>
                  </a:ln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令和６年２月２１日（水）</a:t>
              </a:r>
            </a:p>
          </p:txBody>
        </p:sp>
        <p:sp>
          <p:nvSpPr>
            <p:cNvPr id="713" name="テキスト ボックス 712"/>
            <p:cNvSpPr txBox="1"/>
            <p:nvPr/>
          </p:nvSpPr>
          <p:spPr>
            <a:xfrm>
              <a:off x="1994639" y="2175041"/>
              <a:ext cx="2564054" cy="480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>
                  <a:solidFill>
                    <a:schemeClr val="accent5">
                      <a:lumMod val="75000"/>
                    </a:schemeClr>
                  </a:solidFill>
                  <a:latin typeface="+mn-ea"/>
                </a:rPr>
                <a:t>寝屋川市立産業振興センター</a:t>
              </a:r>
              <a:endParaRPr kumimoji="1" lang="en-US" altLang="ja-JP" sz="1400" b="1" dirty="0">
                <a:solidFill>
                  <a:schemeClr val="accent5">
                    <a:lumMod val="75000"/>
                  </a:schemeClr>
                </a:solidFill>
                <a:latin typeface="+mn-ea"/>
              </a:endParaRPr>
            </a:p>
            <a:p>
              <a:r>
                <a:rPr lang="ja-JP" altLang="en-US" sz="1100" b="1" dirty="0">
                  <a:solidFill>
                    <a:schemeClr val="accent5">
                      <a:lumMod val="75000"/>
                    </a:schemeClr>
                  </a:solidFill>
                  <a:latin typeface="+mn-ea"/>
                </a:rPr>
                <a:t>　寝屋川市東大利町２番１４号</a:t>
              </a:r>
              <a:r>
                <a:rPr lang="ja-JP" altLang="en-US" sz="1200" b="1" dirty="0">
                  <a:solidFill>
                    <a:schemeClr val="accent5">
                      <a:lumMod val="75000"/>
                    </a:schemeClr>
                  </a:solidFill>
                  <a:latin typeface="+mn-ea"/>
                </a:rPr>
                <a:t>　</a:t>
              </a:r>
              <a:endParaRPr lang="en-US" altLang="ja-JP" sz="1200" b="1" dirty="0">
                <a:solidFill>
                  <a:schemeClr val="accent5">
                    <a:lumMod val="75000"/>
                  </a:schemeClr>
                </a:solidFill>
                <a:latin typeface="+mn-ea"/>
              </a:endParaRPr>
            </a:p>
          </p:txBody>
        </p:sp>
        <p:sp>
          <p:nvSpPr>
            <p:cNvPr id="714" name="テキスト ボックス 713"/>
            <p:cNvSpPr txBox="1"/>
            <p:nvPr/>
          </p:nvSpPr>
          <p:spPr>
            <a:xfrm>
              <a:off x="7451796" y="2717874"/>
              <a:ext cx="3505651" cy="240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1000" b="1" dirty="0">
                <a:solidFill>
                  <a:schemeClr val="accent2">
                    <a:lumMod val="75000"/>
                  </a:schemeClr>
                </a:solidFill>
                <a:latin typeface="+mn-ea"/>
              </a:endParaRPr>
            </a:p>
          </p:txBody>
        </p:sp>
        <p:sp>
          <p:nvSpPr>
            <p:cNvPr id="715" name="雲 714"/>
            <p:cNvSpPr/>
            <p:nvPr/>
          </p:nvSpPr>
          <p:spPr>
            <a:xfrm>
              <a:off x="1082178" y="2205690"/>
              <a:ext cx="1420535" cy="344423"/>
            </a:xfrm>
            <a:prstGeom prst="cloud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b="1" dirty="0">
                  <a:solidFill>
                    <a:schemeClr val="tx1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【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場所</a:t>
              </a:r>
              <a:r>
                <a:rPr kumimoji="1" lang="en-US" altLang="ja-JP" sz="1200" b="1" dirty="0">
                  <a:solidFill>
                    <a:schemeClr val="tx1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】</a:t>
              </a:r>
              <a:endParaRPr kumimoji="1" lang="ja-JP" altLang="en-US" sz="1200" b="1" dirty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</p:txBody>
        </p:sp>
        <p:sp>
          <p:nvSpPr>
            <p:cNvPr id="716" name="雲 715"/>
            <p:cNvSpPr/>
            <p:nvPr/>
          </p:nvSpPr>
          <p:spPr>
            <a:xfrm>
              <a:off x="862348" y="2634811"/>
              <a:ext cx="1860195" cy="343670"/>
            </a:xfrm>
            <a:prstGeom prst="cloud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b="1" dirty="0">
                  <a:solidFill>
                    <a:schemeClr val="tx1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【</a:t>
              </a:r>
              <a:r>
                <a:rPr lang="ja-JP" altLang="en-US" sz="1200" b="1" dirty="0">
                  <a:solidFill>
                    <a:schemeClr val="tx1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時間</a:t>
              </a:r>
              <a:r>
                <a:rPr lang="en-US" altLang="ja-JP" sz="1200" b="1" dirty="0">
                  <a:solidFill>
                    <a:schemeClr val="tx1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】</a:t>
              </a:r>
              <a:r>
                <a:rPr lang="ja-JP" altLang="en-US" sz="1200" b="1" dirty="0">
                  <a:solidFill>
                    <a:schemeClr val="tx1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　　　</a:t>
              </a:r>
              <a:endParaRPr kumimoji="1" lang="ja-JP" altLang="en-US" sz="1200" b="1" dirty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</p:txBody>
        </p:sp>
        <p:sp>
          <p:nvSpPr>
            <p:cNvPr id="717" name="テキスト ボックス 716"/>
            <p:cNvSpPr txBox="1"/>
            <p:nvPr/>
          </p:nvSpPr>
          <p:spPr>
            <a:xfrm>
              <a:off x="1454750" y="3090619"/>
              <a:ext cx="55613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latin typeface="+mn-ea"/>
                </a:rPr>
                <a:t>・面接を受ける企業数分の履歴書（写真付き）</a:t>
              </a:r>
              <a:endParaRPr kumimoji="1" lang="en-US" altLang="ja-JP" sz="1200" b="1" dirty="0">
                <a:latin typeface="+mn-ea"/>
              </a:endParaRPr>
            </a:p>
            <a:p>
              <a:r>
                <a:rPr kumimoji="1" lang="ja-JP" altLang="en-US" sz="1200" b="1" dirty="0"/>
                <a:t>・ハローワーク受付票（登録されている方）</a:t>
              </a:r>
              <a:endParaRPr kumimoji="1" lang="en-US" altLang="ja-JP" sz="1200" b="1" dirty="0"/>
            </a:p>
            <a:p>
              <a:r>
                <a:rPr kumimoji="1" lang="ja-JP" altLang="en-US" sz="1200" b="1" dirty="0"/>
                <a:t>・お持ちの方は紹介状</a:t>
              </a:r>
            </a:p>
          </p:txBody>
        </p:sp>
        <p:sp>
          <p:nvSpPr>
            <p:cNvPr id="724" name="角丸四角形 723"/>
            <p:cNvSpPr/>
            <p:nvPr/>
          </p:nvSpPr>
          <p:spPr>
            <a:xfrm>
              <a:off x="201347" y="3740490"/>
              <a:ext cx="6422435" cy="742267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lvl="0"/>
              <a:r>
                <a:rPr kumimoji="1" lang="en-US" altLang="ja-JP" sz="1400" b="1" dirty="0">
                  <a:solidFill>
                    <a:srgbClr val="FF0000"/>
                  </a:solidFill>
                </a:rPr>
                <a:t>※</a:t>
              </a:r>
              <a:r>
                <a:rPr kumimoji="1" lang="ja-JP" altLang="en-US" sz="1400" b="1" dirty="0">
                  <a:solidFill>
                    <a:srgbClr val="FF0000"/>
                  </a:solidFill>
                </a:rPr>
                <a:t>事前予約制</a:t>
              </a:r>
              <a:r>
                <a:rPr kumimoji="1" lang="ja-JP" altLang="en-US" sz="1089" b="1" dirty="0">
                  <a:solidFill>
                    <a:prstClr val="black"/>
                  </a:solidFill>
                </a:rPr>
                <a:t>（企業説明のみ希望する場合も予約が必要です）</a:t>
              </a:r>
              <a:endParaRPr kumimoji="1" lang="en-US" altLang="ja-JP" sz="1089" b="1" dirty="0">
                <a:solidFill>
                  <a:prstClr val="black"/>
                </a:solidFill>
              </a:endParaRPr>
            </a:p>
            <a:p>
              <a:pPr lvl="0" algn="ctr"/>
              <a:r>
                <a:rPr kumimoji="1" lang="ja-JP" altLang="en-US" sz="1200" b="1" dirty="0">
                  <a:solidFill>
                    <a:srgbClr val="FF0000"/>
                  </a:solidFill>
                </a:rPr>
                <a:t>ハローワーク窓口またはハローワーク枚方へ電話（</a:t>
              </a:r>
              <a:r>
                <a:rPr kumimoji="1" lang="en-US" altLang="ja-JP" sz="1200" b="1" dirty="0">
                  <a:solidFill>
                    <a:srgbClr val="FF0000"/>
                  </a:solidFill>
                </a:rPr>
                <a:t>072-841-3363 </a:t>
              </a:r>
              <a:r>
                <a:rPr kumimoji="1" lang="ja-JP" altLang="en-US" sz="800" b="1" dirty="0">
                  <a:solidFill>
                    <a:srgbClr val="FF0000"/>
                  </a:solidFill>
                </a:rPr>
                <a:t>部門コード</a:t>
              </a:r>
              <a:r>
                <a:rPr kumimoji="1" lang="en-US" altLang="ja-JP" sz="800" b="1" dirty="0">
                  <a:solidFill>
                    <a:srgbClr val="FF0000"/>
                  </a:solidFill>
                </a:rPr>
                <a:t>41</a:t>
              </a:r>
              <a:r>
                <a:rPr kumimoji="1" lang="ja-JP" altLang="en-US" sz="800" b="1" dirty="0">
                  <a:solidFill>
                    <a:srgbClr val="FF0000"/>
                  </a:solidFill>
                </a:rPr>
                <a:t>＃</a:t>
              </a:r>
              <a:r>
                <a:rPr kumimoji="1" lang="ja-JP" altLang="en-US" sz="1200" b="1" dirty="0">
                  <a:solidFill>
                    <a:srgbClr val="FF0000"/>
                  </a:solidFill>
                </a:rPr>
                <a:t>）して 予約</a:t>
              </a:r>
              <a:endParaRPr kumimoji="1" lang="en-US" altLang="ja-JP" sz="1200" dirty="0">
                <a:solidFill>
                  <a:prstClr val="black"/>
                </a:solidFill>
              </a:endParaRPr>
            </a:p>
            <a:p>
              <a:pPr lvl="0"/>
              <a:r>
                <a:rPr kumimoji="1" lang="en-US" altLang="ja-JP" sz="1200" dirty="0">
                  <a:solidFill>
                    <a:prstClr val="black"/>
                  </a:solidFill>
                </a:rPr>
                <a:t>※</a:t>
              </a:r>
              <a:r>
                <a:rPr kumimoji="1" lang="ja-JP" altLang="en-US" sz="1200" dirty="0">
                  <a:solidFill>
                    <a:prstClr val="black"/>
                  </a:solidFill>
                </a:rPr>
                <a:t>予約枠に空きがあれば当日参加申込可能です。（</a:t>
              </a:r>
              <a:r>
                <a:rPr kumimoji="1" lang="ja-JP" altLang="en-US" sz="1100" dirty="0">
                  <a:solidFill>
                    <a:prstClr val="black"/>
                  </a:solidFill>
                </a:rPr>
                <a:t>当日申込の受付時間は１５時２０分まで</a:t>
              </a:r>
              <a:r>
                <a:rPr kumimoji="1" lang="ja-JP" altLang="en-US" sz="1200" dirty="0">
                  <a:solidFill>
                    <a:prstClr val="black"/>
                  </a:solidFill>
                </a:rPr>
                <a:t>）</a:t>
              </a:r>
              <a:endParaRPr kumimoji="1" lang="en-US" altLang="ja-JP" sz="1200" dirty="0">
                <a:solidFill>
                  <a:prstClr val="black"/>
                </a:solidFill>
              </a:endParaRPr>
            </a:p>
          </p:txBody>
        </p:sp>
        <p:sp>
          <p:nvSpPr>
            <p:cNvPr id="726" name="雲 725"/>
            <p:cNvSpPr/>
            <p:nvPr/>
          </p:nvSpPr>
          <p:spPr>
            <a:xfrm>
              <a:off x="403306" y="2977136"/>
              <a:ext cx="1435320" cy="455069"/>
            </a:xfrm>
            <a:prstGeom prst="cloud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b="1" dirty="0">
                  <a:solidFill>
                    <a:schemeClr val="tx1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【</a:t>
              </a:r>
              <a:r>
                <a:rPr lang="ja-JP" altLang="en-US" sz="1200" b="1" dirty="0">
                  <a:solidFill>
                    <a:schemeClr val="tx1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持ち物</a:t>
              </a:r>
              <a:r>
                <a:rPr lang="en-US" altLang="ja-JP" sz="1200" b="1" dirty="0">
                  <a:solidFill>
                    <a:schemeClr val="tx1"/>
                  </a:solidFill>
                  <a:latin typeface="MS UI Gothic" panose="020B0600070205080204" pitchFamily="50" charset="-128"/>
                  <a:ea typeface="MS UI Gothic" panose="020B0600070205080204" pitchFamily="50" charset="-128"/>
                </a:rPr>
                <a:t>】</a:t>
              </a:r>
              <a:endParaRPr kumimoji="1" lang="ja-JP" altLang="en-US" sz="1200" b="1" dirty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endParaRPr>
            </a:p>
          </p:txBody>
        </p:sp>
        <p:sp>
          <p:nvSpPr>
            <p:cNvPr id="710" name="テキスト ボックス 709"/>
            <p:cNvSpPr txBox="1"/>
            <p:nvPr/>
          </p:nvSpPr>
          <p:spPr>
            <a:xfrm>
              <a:off x="1994639" y="2650425"/>
              <a:ext cx="22040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sng" dirty="0">
                  <a:solidFill>
                    <a:schemeClr val="accent2">
                      <a:lumMod val="75000"/>
                    </a:schemeClr>
                  </a:solidFill>
                  <a:latin typeface="+mn-ea"/>
                </a:rPr>
                <a:t>１３時～１６時</a:t>
              </a:r>
              <a:endParaRPr lang="en-US" altLang="ja-JP" sz="1400" b="1" u="sng" dirty="0">
                <a:solidFill>
                  <a:schemeClr val="accent2">
                    <a:lumMod val="75000"/>
                  </a:schemeClr>
                </a:solidFill>
                <a:latin typeface="+mn-ea"/>
              </a:endParaRPr>
            </a:p>
            <a:p>
              <a:r>
                <a:rPr kumimoji="1" lang="ja-JP" altLang="en-US" sz="1000" b="1" dirty="0">
                  <a:solidFill>
                    <a:schemeClr val="accent2">
                      <a:lumMod val="75000"/>
                    </a:schemeClr>
                  </a:solidFill>
                  <a:latin typeface="+mn-ea"/>
                </a:rPr>
                <a:t>（面接受付：予約時間の</a:t>
              </a:r>
              <a:r>
                <a:rPr kumimoji="1" lang="en-US" altLang="ja-JP" sz="1000" b="1" dirty="0">
                  <a:solidFill>
                    <a:schemeClr val="accent2">
                      <a:lumMod val="75000"/>
                    </a:schemeClr>
                  </a:solidFill>
                  <a:latin typeface="+mn-ea"/>
                </a:rPr>
                <a:t>10</a:t>
              </a:r>
              <a:r>
                <a:rPr kumimoji="1" lang="ja-JP" altLang="en-US" sz="1000" b="1" dirty="0">
                  <a:solidFill>
                    <a:schemeClr val="accent2">
                      <a:lumMod val="75000"/>
                    </a:schemeClr>
                  </a:solidFill>
                  <a:latin typeface="+mn-ea"/>
                </a:rPr>
                <a:t>分前）</a:t>
              </a:r>
            </a:p>
          </p:txBody>
        </p:sp>
      </p:grpSp>
      <p:pic>
        <p:nvPicPr>
          <p:cNvPr id="6" name="図 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471" y="1684855"/>
            <a:ext cx="1446793" cy="144679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779" y="1825849"/>
            <a:ext cx="1306757" cy="1306757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4164385" y="4229043"/>
            <a:ext cx="2172915" cy="284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★お子様同伴の面接もＯＫ！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521" y="7335410"/>
            <a:ext cx="1157187" cy="1283537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36" y="1067007"/>
            <a:ext cx="1180680" cy="1259392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300498" y="2085643"/>
            <a:ext cx="1120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/>
              <a:t>ハローワーク枚方</a:t>
            </a:r>
            <a:endParaRPr kumimoji="1" lang="en-US" altLang="ja-JP" sz="800" dirty="0"/>
          </a:p>
          <a:p>
            <a:pPr algn="ctr"/>
            <a:r>
              <a:rPr kumimoji="1" lang="ja-JP" altLang="en-US" sz="800" dirty="0" err="1"/>
              <a:t>ひらぺんさん</a:t>
            </a:r>
            <a:endParaRPr kumimoji="1" lang="ja-JP" altLang="en-US" sz="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39073" y="2929584"/>
            <a:ext cx="1034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800" dirty="0"/>
          </a:p>
          <a:p>
            <a:pPr algn="ctr"/>
            <a:r>
              <a:rPr kumimoji="1" lang="ja-JP" altLang="en-US" sz="800" dirty="0"/>
              <a:t>はちかづきちゃん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675333" y="3023926"/>
            <a:ext cx="10024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 err="1"/>
              <a:t>ねや</a:t>
            </a:r>
            <a:r>
              <a:rPr kumimoji="1" lang="ja-JP" altLang="en-US" sz="800" dirty="0"/>
              <a:t>丸くん</a:t>
            </a:r>
            <a:endParaRPr kumimoji="1" lang="en-US" altLang="ja-JP" sz="8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400471" y="2893330"/>
            <a:ext cx="6406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/>
              <a:t>寝屋川市</a:t>
            </a:r>
            <a:endParaRPr kumimoji="1" lang="en-US" altLang="ja-JP" sz="800" dirty="0"/>
          </a:p>
        </p:txBody>
      </p:sp>
      <p:sp>
        <p:nvSpPr>
          <p:cNvPr id="737" name="テキスト ボックス 736">
            <a:extLst>
              <a:ext uri="{FF2B5EF4-FFF2-40B4-BE49-F238E27FC236}">
                <a16:creationId xmlns:a16="http://schemas.microsoft.com/office/drawing/2014/main" id="{C464A7D4-5E7E-427B-80EB-7435B975A5A3}"/>
              </a:ext>
            </a:extLst>
          </p:cNvPr>
          <p:cNvSpPr txBox="1"/>
          <p:nvPr/>
        </p:nvSpPr>
        <p:spPr>
          <a:xfrm>
            <a:off x="345949" y="7128105"/>
            <a:ext cx="44450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/>
              <a:t>https://jsite.mhlw.go.jp/osaka-hellowork/list/hirakata/_77435.html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1374" y="6957774"/>
            <a:ext cx="21816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u="sng" dirty="0"/>
              <a:t>ハローワーク枚方ホームページ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3696118" y="4844042"/>
            <a:ext cx="2874405" cy="2182699"/>
            <a:chOff x="3845152" y="4610377"/>
            <a:chExt cx="2911148" cy="2182699"/>
          </a:xfrm>
        </p:grpSpPr>
        <p:grpSp>
          <p:nvGrpSpPr>
            <p:cNvPr id="39" name="グループ化 38"/>
            <p:cNvGrpSpPr/>
            <p:nvPr/>
          </p:nvGrpSpPr>
          <p:grpSpPr>
            <a:xfrm>
              <a:off x="3845152" y="4610377"/>
              <a:ext cx="2911148" cy="2182699"/>
              <a:chOff x="3778068" y="4685726"/>
              <a:chExt cx="2911148" cy="2182699"/>
            </a:xfrm>
          </p:grpSpPr>
          <p:pic>
            <p:nvPicPr>
              <p:cNvPr id="5" name="図 4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0779" y="4685726"/>
                <a:ext cx="2828437" cy="2182699"/>
              </a:xfrm>
              <a:prstGeom prst="rect">
                <a:avLst/>
              </a:prstGeom>
              <a:ln w="25400">
                <a:solidFill>
                  <a:schemeClr val="tx1"/>
                </a:solidFill>
              </a:ln>
            </p:spPr>
          </p:pic>
          <p:sp>
            <p:nvSpPr>
              <p:cNvPr id="32" name="角丸四角形 31"/>
              <p:cNvSpPr/>
              <p:nvPr/>
            </p:nvSpPr>
            <p:spPr>
              <a:xfrm>
                <a:off x="4909787" y="5802359"/>
                <a:ext cx="295363" cy="291592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4867166" y="5808250"/>
                <a:ext cx="380603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500" b="1" dirty="0"/>
                  <a:t>西口</a:t>
                </a:r>
                <a:endParaRPr kumimoji="1" lang="en-US" altLang="ja-JP" sz="500" b="1" dirty="0"/>
              </a:p>
              <a:p>
                <a:pPr algn="ctr"/>
                <a:r>
                  <a:rPr kumimoji="1" lang="ja-JP" altLang="en-US" sz="500" b="1" dirty="0"/>
                  <a:t>バス停</a:t>
                </a:r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5574962" y="5817251"/>
                <a:ext cx="170025" cy="1447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5470387" y="5765147"/>
                <a:ext cx="405305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500" b="1" dirty="0"/>
                  <a:t>りそな銀行</a:t>
                </a:r>
              </a:p>
            </p:txBody>
          </p:sp>
          <p:sp>
            <p:nvSpPr>
              <p:cNvPr id="35" name="楕円 34"/>
              <p:cNvSpPr>
                <a:spLocks noChangeAspect="1"/>
              </p:cNvSpPr>
              <p:nvPr/>
            </p:nvSpPr>
            <p:spPr>
              <a:xfrm>
                <a:off x="4428000" y="5236787"/>
                <a:ext cx="54000" cy="54000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4055190" y="5118639"/>
                <a:ext cx="571271" cy="1997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400"/>
                  </a:lnSpc>
                </a:pPr>
                <a:r>
                  <a:rPr kumimoji="1" lang="ja-JP" altLang="en-US" sz="500" b="1" dirty="0"/>
                  <a:t>ファミリー</a:t>
                </a:r>
                <a:endParaRPr kumimoji="1" lang="en-US" altLang="ja-JP" sz="500" b="1" dirty="0"/>
              </a:p>
              <a:p>
                <a:pPr algn="ctr">
                  <a:lnSpc>
                    <a:spcPts val="400"/>
                  </a:lnSpc>
                </a:pPr>
                <a:r>
                  <a:rPr kumimoji="1" lang="ja-JP" altLang="en-US" sz="500" b="1" dirty="0"/>
                  <a:t>マート</a:t>
                </a:r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4626461" y="6402620"/>
                <a:ext cx="649707" cy="18011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kumimoji="1" lang="ja-JP" altLang="en-US" sz="700" b="1" dirty="0">
                    <a:latin typeface="+mn-ea"/>
                  </a:rPr>
                  <a:t>京阪寝屋川市駅</a:t>
                </a:r>
              </a:p>
            </p:txBody>
          </p:sp>
          <p:sp>
            <p:nvSpPr>
              <p:cNvPr id="38" name="テキスト ボックス 37"/>
              <p:cNvSpPr txBox="1"/>
              <p:nvPr/>
            </p:nvSpPr>
            <p:spPr>
              <a:xfrm>
                <a:off x="3778068" y="5848249"/>
                <a:ext cx="115293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800" b="1" dirty="0">
                    <a:solidFill>
                      <a:srgbClr val="FF0000"/>
                    </a:solidFill>
                  </a:rPr>
                  <a:t>京阪寝屋川市駅より約３００ｍ</a:t>
                </a:r>
              </a:p>
            </p:txBody>
          </p:sp>
        </p:grpSp>
        <p:sp>
          <p:nvSpPr>
            <p:cNvPr id="45" name="円形吹き出し 44"/>
            <p:cNvSpPr/>
            <p:nvPr/>
          </p:nvSpPr>
          <p:spPr>
            <a:xfrm>
              <a:off x="4737175" y="4642530"/>
              <a:ext cx="1034226" cy="364109"/>
            </a:xfrm>
            <a:prstGeom prst="wedgeEllipseCallout">
              <a:avLst>
                <a:gd name="adj1" fmla="val -30033"/>
                <a:gd name="adj2" fmla="val 79052"/>
              </a:avLst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4719220" y="4718279"/>
              <a:ext cx="13657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1" dirty="0">
                  <a:latin typeface="+mn-ea"/>
                </a:rPr>
                <a:t>産業振興センター</a:t>
              </a: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189002" y="4930169"/>
            <a:ext cx="38343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　</a:t>
            </a:r>
            <a:r>
              <a:rPr kumimoji="1" lang="ja-JP" altLang="en-US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・サカエグラビヤ印刷</a:t>
            </a:r>
            <a:r>
              <a:rPr kumimoji="1" lang="en-US" altLang="ja-JP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kumimoji="1" lang="ja-JP" altLang="en-US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株</a:t>
            </a:r>
            <a:r>
              <a:rPr kumimoji="1" lang="en-US" altLang="ja-JP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)</a:t>
            </a:r>
          </a:p>
          <a:p>
            <a:r>
              <a:rPr kumimoji="1" lang="ja-JP" altLang="en-US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　・</a:t>
            </a:r>
            <a:r>
              <a:rPr kumimoji="1" lang="en-US" altLang="ja-JP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kumimoji="1" lang="ja-JP" altLang="en-US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株</a:t>
            </a:r>
            <a:r>
              <a:rPr kumimoji="1" lang="en-US" altLang="ja-JP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)</a:t>
            </a:r>
            <a:r>
              <a:rPr kumimoji="1" lang="ja-JP" altLang="en-US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ＫＩＹＯＭＩ</a:t>
            </a:r>
            <a:endParaRPr kumimoji="1" lang="en-US" altLang="ja-JP" sz="16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r>
              <a:rPr kumimoji="1" lang="ja-JP" altLang="en-US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　・</a:t>
            </a:r>
            <a:r>
              <a:rPr kumimoji="1" lang="en-US" altLang="ja-JP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kumimoji="1" lang="ja-JP" altLang="en-US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株</a:t>
            </a:r>
            <a:r>
              <a:rPr kumimoji="1" lang="en-US" altLang="ja-JP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)</a:t>
            </a:r>
            <a:r>
              <a:rPr kumimoji="1" lang="ja-JP" altLang="en-US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アクバス</a:t>
            </a:r>
            <a:endParaRPr kumimoji="1" lang="en-US" altLang="ja-JP" sz="16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r>
              <a:rPr kumimoji="1" lang="ja-JP" altLang="en-US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　・</a:t>
            </a:r>
            <a:r>
              <a:rPr kumimoji="1" lang="en-US" altLang="ja-JP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kumimoji="1" lang="ja-JP" altLang="en-US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株</a:t>
            </a:r>
            <a:r>
              <a:rPr kumimoji="1" lang="en-US" altLang="ja-JP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)</a:t>
            </a:r>
            <a:r>
              <a:rPr kumimoji="1" lang="ja-JP" altLang="en-US" sz="1600" b="1" dirty="0" err="1">
                <a:solidFill>
                  <a:schemeClr val="accent2">
                    <a:lumMod val="75000"/>
                  </a:schemeClr>
                </a:solidFill>
                <a:latin typeface="+mn-ea"/>
              </a:rPr>
              <a:t>ぽぷら</a:t>
            </a:r>
            <a:endParaRPr kumimoji="1" lang="en-US" altLang="ja-JP" sz="16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r>
              <a:rPr kumimoji="1" lang="ja-JP" altLang="en-US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　・</a:t>
            </a:r>
            <a:r>
              <a:rPr kumimoji="1" lang="en-US" altLang="ja-JP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kumimoji="1" lang="ja-JP" altLang="en-US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医</a:t>
            </a:r>
            <a:r>
              <a:rPr kumimoji="1" lang="en-US" altLang="ja-JP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)</a:t>
            </a:r>
            <a:r>
              <a:rPr kumimoji="1" lang="ja-JP" altLang="en-US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道仁会　道仁病院</a:t>
            </a:r>
            <a:endParaRPr kumimoji="1" lang="en-US" altLang="ja-JP" sz="16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r>
              <a:rPr kumimoji="1" lang="ja-JP" altLang="en-US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　・</a:t>
            </a:r>
            <a:r>
              <a:rPr kumimoji="1" lang="en-US" altLang="ja-JP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kumimoji="1" lang="ja-JP" altLang="en-US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株</a:t>
            </a:r>
            <a:r>
              <a:rPr kumimoji="1" lang="en-US" altLang="ja-JP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)</a:t>
            </a:r>
            <a:r>
              <a:rPr kumimoji="1" lang="ja-JP" altLang="en-US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オールケアホープ</a:t>
            </a:r>
            <a:endParaRPr kumimoji="1" lang="en-US" altLang="ja-JP" sz="16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r>
              <a:rPr kumimoji="1" lang="ja-JP" altLang="en-US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　・</a:t>
            </a:r>
            <a:r>
              <a:rPr kumimoji="1" lang="en-US" altLang="ja-JP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(</a:t>
            </a:r>
            <a:r>
              <a:rPr kumimoji="1" lang="ja-JP" altLang="en-US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株</a:t>
            </a:r>
            <a:r>
              <a:rPr kumimoji="1" lang="en-US" altLang="ja-JP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)</a:t>
            </a:r>
            <a:r>
              <a:rPr kumimoji="1" lang="ja-JP" altLang="en-US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おかもと　</a:t>
            </a:r>
            <a:endParaRPr kumimoji="1" lang="en-US" altLang="ja-JP" sz="16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r>
              <a:rPr kumimoji="1" lang="ja-JP" altLang="en-US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　・寝屋川市役所</a:t>
            </a:r>
            <a:endParaRPr kumimoji="1" lang="en-US" altLang="ja-JP" sz="16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30046" y="38020"/>
            <a:ext cx="6622962" cy="1017035"/>
          </a:xfrm>
          <a:prstGeom prst="roundRect">
            <a:avLst/>
          </a:prstGeom>
          <a:solidFill>
            <a:srgbClr val="FFFF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b="1" spc="250" dirty="0">
                <a:ln w="2222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00CCFF"/>
                </a:solidFill>
              </a:rPr>
              <a:t>就職面接会 </a:t>
            </a:r>
            <a:r>
              <a:rPr lang="en-US" altLang="ja-JP" sz="4800" b="1" spc="250" dirty="0">
                <a:ln w="2222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00CCFF"/>
                </a:solidFill>
              </a:rPr>
              <a:t>in </a:t>
            </a:r>
            <a:r>
              <a:rPr lang="ja-JP" altLang="en-US" sz="4800" b="1" spc="250" dirty="0">
                <a:ln w="2222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00CCFF"/>
                </a:solidFill>
              </a:rPr>
              <a:t>寝屋川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FDEA8E73-A67A-76D4-2500-3935E0008A47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634" y="8511391"/>
            <a:ext cx="1991030" cy="719421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EC323B55-1966-856E-B262-0A55CCE72F1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175" y="7075428"/>
            <a:ext cx="643979" cy="666773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E204027-4917-4CC9-3B9C-AD89BE1E2A6B}"/>
              </a:ext>
            </a:extLst>
          </p:cNvPr>
          <p:cNvSpPr txBox="1"/>
          <p:nvPr/>
        </p:nvSpPr>
        <p:spPr>
          <a:xfrm>
            <a:off x="322250" y="7429191"/>
            <a:ext cx="3911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u="sng" dirty="0"/>
              <a:t>枚方雇用開発協会ホームページ</a:t>
            </a:r>
            <a:r>
              <a:rPr kumimoji="1" lang="ja-JP" altLang="en-US" sz="1000" dirty="0"/>
              <a:t>：</a:t>
            </a:r>
            <a:r>
              <a:rPr kumimoji="1" lang="en-US" altLang="ja-JP" sz="1000" dirty="0"/>
              <a:t>https://hirakatakoyou.org</a:t>
            </a:r>
          </a:p>
          <a:p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866947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339780"/>
              </p:ext>
            </p:extLst>
          </p:nvPr>
        </p:nvGraphicFramePr>
        <p:xfrm>
          <a:off x="100707" y="887861"/>
          <a:ext cx="6656586" cy="89542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60247">
                  <a:extLst>
                    <a:ext uri="{9D8B030D-6E8A-4147-A177-3AD203B41FA5}">
                      <a16:colId xmlns:a16="http://schemas.microsoft.com/office/drawing/2014/main" val="605295668"/>
                    </a:ext>
                  </a:extLst>
                </a:gridCol>
                <a:gridCol w="1875423">
                  <a:extLst>
                    <a:ext uri="{9D8B030D-6E8A-4147-A177-3AD203B41FA5}">
                      <a16:colId xmlns:a16="http://schemas.microsoft.com/office/drawing/2014/main" val="337410715"/>
                    </a:ext>
                  </a:extLst>
                </a:gridCol>
                <a:gridCol w="800126">
                  <a:extLst>
                    <a:ext uri="{9D8B030D-6E8A-4147-A177-3AD203B41FA5}">
                      <a16:colId xmlns:a16="http://schemas.microsoft.com/office/drawing/2014/main" val="3872439863"/>
                    </a:ext>
                  </a:extLst>
                </a:gridCol>
                <a:gridCol w="769354">
                  <a:extLst>
                    <a:ext uri="{9D8B030D-6E8A-4147-A177-3AD203B41FA5}">
                      <a16:colId xmlns:a16="http://schemas.microsoft.com/office/drawing/2014/main" val="580757078"/>
                    </a:ext>
                  </a:extLst>
                </a:gridCol>
                <a:gridCol w="1151436">
                  <a:extLst>
                    <a:ext uri="{9D8B030D-6E8A-4147-A177-3AD203B41FA5}">
                      <a16:colId xmlns:a16="http://schemas.microsoft.com/office/drawing/2014/main" val="1631458811"/>
                    </a:ext>
                  </a:extLst>
                </a:gridCol>
              </a:tblGrid>
              <a:tr h="5146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事業所名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（就業場所） </a:t>
                      </a:r>
                    </a:p>
                  </a:txBody>
                  <a:tcPr marL="57430" marR="57430" marT="28714" marB="2871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職　種</a:t>
                      </a:r>
                    </a:p>
                  </a:txBody>
                  <a:tcPr marL="57430" marR="57430" marT="28714" marB="2871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雇用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形態</a:t>
                      </a:r>
                    </a:p>
                  </a:txBody>
                  <a:tcPr marL="57430" marR="57430" marT="28714" marB="2871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募集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年齢</a:t>
                      </a:r>
                    </a:p>
                  </a:txBody>
                  <a:tcPr marL="57430" marR="57430" marT="28714" marB="2871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求人番号</a:t>
                      </a:r>
                    </a:p>
                  </a:txBody>
                  <a:tcPr marL="57430" marR="57430" marT="28714" marB="2871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484879"/>
                  </a:ext>
                </a:extLst>
              </a:tr>
              <a:tr h="30739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サカエグラビヤ印刷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（株）</a:t>
                      </a:r>
                      <a:endParaRPr lang="en-US" altLang="zh-TW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（寝屋川市豊里町）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総務・経理事務業務</a:t>
                      </a:r>
                    </a:p>
                  </a:txBody>
                  <a:tcPr marL="9525" marR="9525" marT="9525" marB="0"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正社員</a:t>
                      </a:r>
                    </a:p>
                  </a:txBody>
                  <a:tcPr marL="9525" marR="9525" marT="9525" marB="0"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45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以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27130-102444</a:t>
                      </a:r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242442"/>
                  </a:ext>
                </a:extLst>
              </a:tr>
              <a:tr h="307398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印刷オペレーター</a:t>
                      </a:r>
                    </a:p>
                  </a:txBody>
                  <a:tcPr marL="9525" marR="9525" marT="9525" marB="0"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正社員</a:t>
                      </a:r>
                    </a:p>
                  </a:txBody>
                  <a:tcPr marL="9525" marR="9525" marT="9525" marB="0"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歳∼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9525" marR="9525" marT="9525" marB="0" anchor="ctr">
                    <a:solidFill>
                      <a:srgbClr val="FFE5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27130-1022241</a:t>
                      </a:r>
                    </a:p>
                  </a:txBody>
                  <a:tcPr marL="9525" marR="9525" marT="9525" marB="0" anchor="ctr">
                    <a:solidFill>
                      <a:srgbClr val="FF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919764"/>
                  </a:ext>
                </a:extLst>
              </a:tr>
              <a:tr h="32821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株</a:t>
                      </a: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ＫＩＹＯＭＩ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（寝屋川市高宮あさひ丘）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生活支援員（就労支援センターアクア）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59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27180-1311141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545360"/>
                  </a:ext>
                </a:extLst>
              </a:tr>
              <a:tr h="328219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株</a:t>
                      </a: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アクバス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（寝屋川市下神田町）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幼児と児童への体育・体操指導員（インストラクター）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不問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27130-1085141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659712"/>
                  </a:ext>
                </a:extLst>
              </a:tr>
              <a:tr h="307398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受付業務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27130-1095341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548244"/>
                  </a:ext>
                </a:extLst>
              </a:tr>
              <a:tr h="343397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送迎バス運転手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27130-1099441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471501"/>
                  </a:ext>
                </a:extLst>
              </a:tr>
              <a:tr h="307398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送迎バス運転手（アクバススポーツクラブ鶴見）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不問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27130-1097241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389580"/>
                  </a:ext>
                </a:extLst>
              </a:tr>
              <a:tr h="30739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株</a:t>
                      </a: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ぽぷら</a:t>
                      </a:r>
                      <a:endParaRPr lang="en-US" altLang="zh-TW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（寝屋川市川勝町）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一般事務職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正社員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45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27130-948041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937592"/>
                  </a:ext>
                </a:extLst>
              </a:tr>
              <a:tr h="307398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AFFFA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事務職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不問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27130-967241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76972"/>
                  </a:ext>
                </a:extLst>
              </a:tr>
              <a:tr h="307398">
                <a:tc rowSpan="10"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医）道仁</a:t>
                      </a:r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　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道仁</a:t>
                      </a:r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病院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（寝屋川市仁和寺本町）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事務責任者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正社員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27130-999041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893155"/>
                  </a:ext>
                </a:extLst>
              </a:tr>
              <a:tr h="30739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医事課（管理職）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正社員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27130-1107941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736376"/>
                  </a:ext>
                </a:extLst>
              </a:tr>
              <a:tr h="30739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管理栄養士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正社員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27130-1002141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968405"/>
                  </a:ext>
                </a:extLst>
              </a:tr>
              <a:tr h="30739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管理栄養士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不問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27130-1001941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921420"/>
                  </a:ext>
                </a:extLst>
              </a:tr>
              <a:tr h="30739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正看護師（外来）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正社員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27130-1003041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536930"/>
                  </a:ext>
                </a:extLst>
              </a:tr>
              <a:tr h="30739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正看護師（療養病棟）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正社員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歳～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27130-1004341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71900"/>
                  </a:ext>
                </a:extLst>
              </a:tr>
              <a:tr h="30739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正看護師（一般病棟）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正社員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歳∼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27130-1007541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691887"/>
                  </a:ext>
                </a:extLst>
              </a:tr>
              <a:tr h="30739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臨床検査技師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27130-1010141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036242"/>
                  </a:ext>
                </a:extLst>
              </a:tr>
              <a:tr h="30739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看護助手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正社員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歳∼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27130-1008441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804438"/>
                  </a:ext>
                </a:extLst>
              </a:tr>
              <a:tr h="30739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看護助手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不問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27130-1009741</a:t>
                      </a:r>
                    </a:p>
                  </a:txBody>
                  <a:tcPr marL="9525" marR="9525" marT="9525" marB="0" anchor="ctr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442408"/>
                  </a:ext>
                </a:extLst>
              </a:tr>
              <a:tr h="30739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株</a:t>
                      </a: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オールケアホープ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（寝屋川市香里新町）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訪問ヘルパー 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不問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27130-1016441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345123"/>
                  </a:ext>
                </a:extLst>
              </a:tr>
              <a:tr h="307398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BC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サービス提供責任者</a:t>
                      </a:r>
                      <a:endParaRPr lang="en-US" altLang="ja-JP" sz="11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正社員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65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27130-1015541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047816"/>
                  </a:ext>
                </a:extLst>
              </a:tr>
              <a:tr h="307398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BC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訪問ヘルパー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正社員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65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歳以下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27130-1013841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273349"/>
                  </a:ext>
                </a:extLst>
              </a:tr>
              <a:tr h="307398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株</a:t>
                      </a: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おかもと　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（寝屋川市池田旭町）</a:t>
                      </a:r>
                    </a:p>
                  </a:txBody>
                  <a:tcPr marL="9525" marR="9525" marT="9525" marB="0" anchor="ctr">
                    <a:solidFill>
                      <a:srgbClr val="A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医療介護事務</a:t>
                      </a:r>
                    </a:p>
                  </a:txBody>
                  <a:tcPr marL="9525" marR="9525" marT="9525" marB="0" anchor="ctr">
                    <a:solidFill>
                      <a:srgbClr val="A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パート</a:t>
                      </a:r>
                    </a:p>
                  </a:txBody>
                  <a:tcPr marL="9525" marR="9525" marT="9525" marB="0" anchor="ctr">
                    <a:solidFill>
                      <a:srgbClr val="A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不問</a:t>
                      </a:r>
                    </a:p>
                  </a:txBody>
                  <a:tcPr marL="9525" marR="9525" marT="9525" marB="0" anchor="ctr">
                    <a:solidFill>
                      <a:srgbClr val="A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27130-974341</a:t>
                      </a:r>
                    </a:p>
                  </a:txBody>
                  <a:tcPr marL="9525" marR="9525" marT="9525" marB="0" anchor="ctr">
                    <a:solidFill>
                      <a:srgbClr val="A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68685"/>
                  </a:ext>
                </a:extLst>
              </a:tr>
              <a:tr h="307398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A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理学療法士</a:t>
                      </a:r>
                    </a:p>
                  </a:txBody>
                  <a:tcPr marL="9525" marR="9525" marT="9525" marB="0" anchor="ctr">
                    <a:solidFill>
                      <a:srgbClr val="A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正社員</a:t>
                      </a:r>
                    </a:p>
                  </a:txBody>
                  <a:tcPr marL="9525" marR="9525" marT="9525" marB="0" anchor="ctr">
                    <a:solidFill>
                      <a:srgbClr val="A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不問</a:t>
                      </a:r>
                    </a:p>
                  </a:txBody>
                  <a:tcPr marL="9525" marR="9525" marT="9525" marB="0" anchor="ctr">
                    <a:solidFill>
                      <a:srgbClr val="A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27130-975841</a:t>
                      </a:r>
                    </a:p>
                  </a:txBody>
                  <a:tcPr marL="9525" marR="9525" marT="9525" marB="0" anchor="ctr">
                    <a:solidFill>
                      <a:srgbClr val="A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501028"/>
                  </a:ext>
                </a:extLst>
              </a:tr>
              <a:tr h="307398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A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訪問看護師</a:t>
                      </a:r>
                    </a:p>
                  </a:txBody>
                  <a:tcPr marL="9525" marR="9525" marT="9525" marB="0" anchor="ctr">
                    <a:solidFill>
                      <a:srgbClr val="A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正社員</a:t>
                      </a:r>
                    </a:p>
                  </a:txBody>
                  <a:tcPr marL="9525" marR="9525" marT="9525" marB="0" anchor="ctr">
                    <a:solidFill>
                      <a:srgbClr val="A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不問</a:t>
                      </a:r>
                    </a:p>
                  </a:txBody>
                  <a:tcPr marL="9525" marR="9525" marT="9525" marB="0" anchor="ctr">
                    <a:solidFill>
                      <a:srgbClr val="A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27130-977541</a:t>
                      </a:r>
                    </a:p>
                  </a:txBody>
                  <a:tcPr marL="9525" marR="9525" marT="9525" marB="0" anchor="ctr">
                    <a:solidFill>
                      <a:srgbClr val="A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661113"/>
                  </a:ext>
                </a:extLst>
              </a:tr>
              <a:tr h="307398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A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作業療法士</a:t>
                      </a:r>
                    </a:p>
                  </a:txBody>
                  <a:tcPr marL="9525" marR="9525" marT="9525" marB="0" anchor="ctr">
                    <a:solidFill>
                      <a:srgbClr val="A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正社員</a:t>
                      </a:r>
                    </a:p>
                  </a:txBody>
                  <a:tcPr marL="9525" marR="9525" marT="9525" marB="0" anchor="ctr">
                    <a:solidFill>
                      <a:srgbClr val="A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不問</a:t>
                      </a:r>
                    </a:p>
                  </a:txBody>
                  <a:tcPr marL="9525" marR="9525" marT="9525" marB="0" anchor="ctr">
                    <a:solidFill>
                      <a:srgbClr val="A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27130-980141</a:t>
                      </a:r>
                    </a:p>
                  </a:txBody>
                  <a:tcPr marL="9525" marR="9525" marT="9525" marB="0" anchor="ctr">
                    <a:solidFill>
                      <a:srgbClr val="A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574365"/>
                  </a:ext>
                </a:extLst>
              </a:tr>
              <a:tr h="30739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寝屋川市役所</a:t>
                      </a:r>
                      <a:endParaRPr lang="en-US" altLang="zh-CN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（寝屋川市内）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寝屋川市役所会計年度職員（非常勤職員）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　　　　　　　　求人詳細は２月初旬にハローワーク枚方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HP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でお知らせします。</a:t>
                      </a:r>
                      <a:endParaRPr lang="zh-TW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8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426917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33168" y="122033"/>
            <a:ext cx="618859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14772">
              <a:defRPr/>
            </a:pPr>
            <a:r>
              <a:rPr kumimoji="1" lang="ja-JP" altLang="en-US" sz="1633" b="1" dirty="0">
                <a:solidFill>
                  <a:srgbClr val="FF0000"/>
                </a:solidFill>
                <a:latin typeface="Calibri" panose="020F0502020204030204"/>
                <a:ea typeface="游ゴシック" panose="020B0400000000000000" pitchFamily="50" charset="-128"/>
              </a:rPr>
              <a:t>★ 求人一覧表 ★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19200" y="425699"/>
            <a:ext cx="3995631" cy="609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/>
            <a:r>
              <a:rPr kumimoji="1" lang="ja-JP" altLang="en-US" sz="816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求人の詳細はハローワークインターネットサービスで公開しています。</a:t>
            </a:r>
            <a:endParaRPr kumimoji="1" lang="en-US" altLang="ja-JP" sz="816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defTabSz="414772"/>
            <a:r>
              <a:rPr kumimoji="1" lang="ja-JP" altLang="en-US" sz="816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求人番号を指定し、検索してください。</a:t>
            </a:r>
            <a:endParaRPr kumimoji="1" lang="en-US" altLang="ja-JP" sz="816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defTabSz="414772"/>
            <a:r>
              <a:rPr kumimoji="1" lang="ja-JP" altLang="en-US" sz="726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lang="en-US" altLang="ja-JP" sz="1000" dirty="0"/>
              <a:t>URL</a:t>
            </a:r>
            <a:r>
              <a:rPr lang="ja-JP" altLang="en-US" sz="600" dirty="0"/>
              <a:t>  </a:t>
            </a:r>
            <a:r>
              <a:rPr lang="en-US" altLang="ja-JP" sz="800" dirty="0"/>
              <a:t>https://jsite.mhlw.go.jp/osaka-hellowork/list/hirakata/_77435.html</a:t>
            </a:r>
          </a:p>
          <a:p>
            <a:pPr defTabSz="414772"/>
            <a:r>
              <a:rPr kumimoji="1" lang="ja-JP" altLang="en-US" sz="726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　　　　　　　　　　　　　　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64606FE1-8C4F-9FA3-FFAA-251BF5AF0AD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462" y="80453"/>
            <a:ext cx="770400" cy="7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857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2329</TotalTime>
  <Words>680</Words>
  <Application>Microsoft Office PowerPoint</Application>
  <PresentationFormat>A4 210 x 297 mm</PresentationFormat>
  <Paragraphs>187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HGPｺﾞｼｯｸM</vt:lpstr>
      <vt:lpstr>HGP創英角ｺﾞｼｯｸUB</vt:lpstr>
      <vt:lpstr>HGSｺﾞｼｯｸM</vt:lpstr>
      <vt:lpstr>HG丸ｺﾞｼｯｸM-PRO</vt:lpstr>
      <vt:lpstr>MS UI Gothic</vt:lpstr>
      <vt:lpstr>游ゴシック</vt:lpstr>
      <vt:lpstr>Arial</vt:lpstr>
      <vt:lpstr>Calibri</vt:lpstr>
      <vt:lpstr>Calibri Light</vt:lpstr>
      <vt:lpstr>Office テーマ</vt:lpstr>
      <vt:lpstr>1_Office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加藤 陽子</dc:creator>
  <cp:lastModifiedBy>隆 大谷</cp:lastModifiedBy>
  <cp:revision>173</cp:revision>
  <cp:lastPrinted>2024-01-23T00:06:57Z</cp:lastPrinted>
  <dcterms:created xsi:type="dcterms:W3CDTF">2020-11-10T14:36:20Z</dcterms:created>
  <dcterms:modified xsi:type="dcterms:W3CDTF">2024-01-23T00:09:47Z</dcterms:modified>
</cp:coreProperties>
</file>