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716000" cy="9906000"/>
  <p:notesSz cx="9945688" cy="6858000"/>
  <p:defaultTextStyle>
    <a:defPPr>
      <a:defRPr lang="ja-JP"/>
    </a:defPPr>
    <a:lvl1pPr marL="0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1pPr>
    <a:lvl2pPr marL="566928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2pPr>
    <a:lvl3pPr marL="1133856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3pPr>
    <a:lvl4pPr marL="1700784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4pPr>
    <a:lvl5pPr marL="2267712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5pPr>
    <a:lvl6pPr marL="2834640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6pPr>
    <a:lvl7pPr marL="3401568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7pPr>
    <a:lvl8pPr marL="3968496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8pPr>
    <a:lvl9pPr marL="4535424" algn="l" defTabSz="1133856" rtl="0" eaLnBrk="1" latinLnBrk="0" hangingPunct="1">
      <a:defRPr kumimoji="1" sz="22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688" cy="343941"/>
          </a:xfrm>
          <a:prstGeom prst="rect">
            <a:avLst/>
          </a:prstGeom>
        </p:spPr>
        <p:txBody>
          <a:bodyPr vert="horz" lIns="63203" tIns="31602" rIns="63203" bIns="3160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803" y="0"/>
            <a:ext cx="4309688" cy="343941"/>
          </a:xfrm>
          <a:prstGeom prst="rect">
            <a:avLst/>
          </a:prstGeom>
        </p:spPr>
        <p:txBody>
          <a:bodyPr vert="horz" lIns="63203" tIns="31602" rIns="63203" bIns="31602" rtlCol="0"/>
          <a:lstStyle>
            <a:lvl1pPr algn="r">
              <a:defRPr sz="800"/>
            </a:lvl1pPr>
          </a:lstStyle>
          <a:p>
            <a:fld id="{9E125A7F-C1FE-42AF-BDF8-8353125D3115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70263" y="857250"/>
            <a:ext cx="3205162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03" tIns="31602" rIns="63203" bIns="316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59" y="3300296"/>
            <a:ext cx="7956770" cy="2700043"/>
          </a:xfrm>
          <a:prstGeom prst="rect">
            <a:avLst/>
          </a:prstGeom>
        </p:spPr>
        <p:txBody>
          <a:bodyPr vert="horz" lIns="63203" tIns="31602" rIns="63203" bIns="316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4060"/>
            <a:ext cx="4309688" cy="343941"/>
          </a:xfrm>
          <a:prstGeom prst="rect">
            <a:avLst/>
          </a:prstGeom>
        </p:spPr>
        <p:txBody>
          <a:bodyPr vert="horz" lIns="63203" tIns="31602" rIns="63203" bIns="3160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803" y="6514060"/>
            <a:ext cx="4309688" cy="343941"/>
          </a:xfrm>
          <a:prstGeom prst="rect">
            <a:avLst/>
          </a:prstGeom>
        </p:spPr>
        <p:txBody>
          <a:bodyPr vert="horz" lIns="63203" tIns="31602" rIns="63203" bIns="31602" rtlCol="0" anchor="b"/>
          <a:lstStyle>
            <a:lvl1pPr algn="r">
              <a:defRPr sz="800"/>
            </a:lvl1pPr>
          </a:lstStyle>
          <a:p>
            <a:fld id="{57C2748A-3A55-4ECF-BB39-3BAB9AD75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48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1pPr>
    <a:lvl2pPr marL="566928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2pPr>
    <a:lvl3pPr marL="1133856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3pPr>
    <a:lvl4pPr marL="1700784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4pPr>
    <a:lvl5pPr marL="2267712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5pPr>
    <a:lvl6pPr marL="2834640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6pPr>
    <a:lvl7pPr marL="3401568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7pPr>
    <a:lvl8pPr marL="3968496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8pPr>
    <a:lvl9pPr marL="4535424" algn="l" defTabSz="1133856" rtl="0" eaLnBrk="1" latinLnBrk="0" hangingPunct="1">
      <a:defRPr kumimoji="1" sz="14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2748A-3A55-4ECF-BB39-3BAB9AD756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7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14500" y="1621191"/>
            <a:ext cx="10287000" cy="344875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4500" y="5202944"/>
            <a:ext cx="10287000" cy="2391656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4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8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15512" y="527403"/>
            <a:ext cx="2957513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42975" y="527403"/>
            <a:ext cx="8701088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4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4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5831" y="2469622"/>
            <a:ext cx="11830050" cy="4120620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35831" y="6629225"/>
            <a:ext cx="11830050" cy="216693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1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42975" y="2637014"/>
            <a:ext cx="58293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43725" y="2637014"/>
            <a:ext cx="58293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6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527404"/>
            <a:ext cx="11830050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44762" y="2428347"/>
            <a:ext cx="5802510" cy="11900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44762" y="3618442"/>
            <a:ext cx="5802510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3725" y="2428347"/>
            <a:ext cx="5831087" cy="11900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3725" y="3618442"/>
            <a:ext cx="5831087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5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6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660400"/>
            <a:ext cx="4423767" cy="23114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31087" y="1426281"/>
            <a:ext cx="6943725" cy="7039681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44762" y="2971800"/>
            <a:ext cx="4423767" cy="5505627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660400"/>
            <a:ext cx="4423767" cy="23114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831087" y="1426281"/>
            <a:ext cx="6943725" cy="7039681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44762" y="2971800"/>
            <a:ext cx="4423767" cy="5505627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4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42975" y="527404"/>
            <a:ext cx="1183005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42975" y="2637014"/>
            <a:ext cx="1183005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42975" y="9181395"/>
            <a:ext cx="30861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15DA-A70D-4367-B220-7B541A0A659A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43425" y="9181395"/>
            <a:ext cx="46291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686925" y="9181395"/>
            <a:ext cx="30861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339E-CF81-489C-A27C-73AB8D906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1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kumimoji="1"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hyperlink" Target="https://hirakatakoyou.org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図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58341" y="1242854"/>
            <a:ext cx="10425363" cy="7320034"/>
          </a:xfrm>
          <a:prstGeom prst="rect">
            <a:avLst/>
          </a:prstGeom>
        </p:spPr>
      </p:pic>
      <p:sp>
        <p:nvSpPr>
          <p:cNvPr id="71" name="角丸四角形 710">
            <a:extLst>
              <a:ext uri="{FF2B5EF4-FFF2-40B4-BE49-F238E27FC236}">
                <a16:creationId xmlns:a16="http://schemas.microsoft.com/office/drawing/2014/main" id="{4309DCA0-5A6A-DEDF-3645-59F31AAC3166}"/>
              </a:ext>
            </a:extLst>
          </p:cNvPr>
          <p:cNvSpPr/>
          <p:nvPr/>
        </p:nvSpPr>
        <p:spPr>
          <a:xfrm>
            <a:off x="7016771" y="761900"/>
            <a:ext cx="6624079" cy="2841865"/>
          </a:xfrm>
          <a:prstGeom prst="roundRect">
            <a:avLst>
              <a:gd name="adj" fmla="val 14091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1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2" name="タイトル 370">
            <a:extLst>
              <a:ext uri="{FF2B5EF4-FFF2-40B4-BE49-F238E27FC236}">
                <a16:creationId xmlns:a16="http://schemas.microsoft.com/office/drawing/2014/main" id="{F10248F8-43B3-762A-8EC8-DFF98967A5DD}"/>
              </a:ext>
            </a:extLst>
          </p:cNvPr>
          <p:cNvSpPr txBox="1">
            <a:spLocks/>
          </p:cNvSpPr>
          <p:nvPr/>
        </p:nvSpPr>
        <p:spPr>
          <a:xfrm>
            <a:off x="6724589" y="-77612"/>
            <a:ext cx="7204340" cy="881267"/>
          </a:xfrm>
          <a:prstGeom prst="rect">
            <a:avLst/>
          </a:prstGeom>
          <a:noFill/>
        </p:spPr>
        <p:txBody>
          <a:bodyPr vert="horz" wrap="square" lIns="132080" tIns="66040" rIns="132080" bIns="6604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就職面接会 </a:t>
            </a:r>
            <a:r>
              <a:rPr lang="en-US" altLang="ja-JP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in </a:t>
            </a:r>
            <a:r>
              <a:rPr lang="ja-JP" altLang="en-US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枚方</a:t>
            </a:r>
          </a:p>
        </p:txBody>
      </p:sp>
      <p:sp>
        <p:nvSpPr>
          <p:cNvPr id="73" name="字幕 2">
            <a:extLst>
              <a:ext uri="{FF2B5EF4-FFF2-40B4-BE49-F238E27FC236}">
                <a16:creationId xmlns:a16="http://schemas.microsoft.com/office/drawing/2014/main" id="{3E218F7E-4502-4492-D730-30D6785C5127}"/>
              </a:ext>
            </a:extLst>
          </p:cNvPr>
          <p:cNvSpPr txBox="1">
            <a:spLocks/>
          </p:cNvSpPr>
          <p:nvPr/>
        </p:nvSpPr>
        <p:spPr>
          <a:xfrm>
            <a:off x="7201524" y="779569"/>
            <a:ext cx="6250471" cy="531278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</a:t>
            </a:r>
            <a:r>
              <a:rPr lang="ja-JP" altLang="en-US" sz="3600" b="1">
                <a:solidFill>
                  <a:srgbClr val="F01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3600" b="1">
                <a:solidFill>
                  <a:srgbClr val="F01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日（金）　</a:t>
            </a:r>
            <a:r>
              <a:rPr lang="en-US" altLang="ja-JP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endParaRPr lang="ja-JP" altLang="en-US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id="{6D09967F-4CDF-6FDE-E809-897E8D661B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205904">
            <a:off x="6900773" y="531137"/>
            <a:ext cx="642385" cy="642385"/>
          </a:xfrm>
          <a:prstGeom prst="rect">
            <a:avLst/>
          </a:prstGeom>
        </p:spPr>
      </p:pic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3B9E646-A8C7-2138-B495-E10717A8BC40}"/>
              </a:ext>
            </a:extLst>
          </p:cNvPr>
          <p:cNvSpPr txBox="1"/>
          <p:nvPr/>
        </p:nvSpPr>
        <p:spPr>
          <a:xfrm>
            <a:off x="7106238" y="1270359"/>
            <a:ext cx="591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en-US" altLang="ja-JP" sz="1800" dirty="0">
                <a:solidFill>
                  <a:prstClr val="black"/>
                </a:solidFill>
                <a:latin typeface="Calibri" panose="020F0502020204030204"/>
              </a:rPr>
              <a:t>【</a:t>
            </a:r>
            <a:r>
              <a:rPr kumimoji="0" lang="ja-JP" altLang="en-US" sz="1800" dirty="0">
                <a:solidFill>
                  <a:prstClr val="black"/>
                </a:solidFill>
                <a:latin typeface="Calibri" panose="020F0502020204030204"/>
              </a:rPr>
              <a:t>場所</a:t>
            </a:r>
            <a:r>
              <a:rPr kumimoji="0" lang="en-US" altLang="ja-JP" sz="1800" dirty="0">
                <a:solidFill>
                  <a:prstClr val="black"/>
                </a:solidFill>
                <a:latin typeface="Calibri" panose="020F0502020204030204"/>
              </a:rPr>
              <a:t>】</a:t>
            </a:r>
            <a:r>
              <a:rPr kumimoji="0" lang="ja-JP" altLang="en-US" sz="1800" dirty="0">
                <a:solidFill>
                  <a:prstClr val="black"/>
                </a:solidFill>
                <a:latin typeface="Calibri" panose="020F0502020204030204"/>
              </a:rPr>
              <a:t>ビィーゴ　イベントルーム　</a:t>
            </a:r>
            <a:endParaRPr kumimoji="0" lang="en-US" altLang="ja-JP" sz="18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800" dirty="0">
                <a:solidFill>
                  <a:prstClr val="black"/>
                </a:solidFill>
                <a:latin typeface="Calibri" panose="020F0502020204030204"/>
              </a:rPr>
              <a:t>　　　　</a:t>
            </a:r>
            <a:r>
              <a:rPr kumimoji="0" lang="ja-JP" altLang="en-US" sz="1600" dirty="0">
                <a:solidFill>
                  <a:prstClr val="black"/>
                </a:solidFill>
                <a:latin typeface="Calibri" panose="020F0502020204030204"/>
              </a:rPr>
              <a:t>（枚方市岡本町７－１　枚方ビオルネ５階）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9D68D64-6233-9C6F-F75D-50379679524D}"/>
              </a:ext>
            </a:extLst>
          </p:cNvPr>
          <p:cNvSpPr txBox="1"/>
          <p:nvPr/>
        </p:nvSpPr>
        <p:spPr>
          <a:xfrm>
            <a:off x="8293096" y="1886263"/>
            <a:ext cx="41922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・面接を受ける企業数分の履歴書（写真付き）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・ハローワーク受付票（登録されている方）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・お持ちの方は紹介状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0213AF4-0629-D565-0A88-F3C7FF21426E}"/>
              </a:ext>
            </a:extLst>
          </p:cNvPr>
          <p:cNvSpPr txBox="1"/>
          <p:nvPr/>
        </p:nvSpPr>
        <p:spPr>
          <a:xfrm>
            <a:off x="7106239" y="1870788"/>
            <a:ext cx="2354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en-US" altLang="ja-JP" sz="1800" dirty="0">
                <a:solidFill>
                  <a:prstClr val="black"/>
                </a:solidFill>
                <a:latin typeface="Calibri" panose="020F0502020204030204"/>
              </a:rPr>
              <a:t>【</a:t>
            </a:r>
            <a:r>
              <a:rPr kumimoji="0" lang="ja-JP" altLang="en-US" sz="1800" dirty="0">
                <a:solidFill>
                  <a:prstClr val="black"/>
                </a:solidFill>
                <a:latin typeface="Calibri" panose="020F0502020204030204"/>
              </a:rPr>
              <a:t>持ち物</a:t>
            </a:r>
            <a:r>
              <a:rPr kumimoji="0" lang="en-US" altLang="ja-JP" sz="1800" dirty="0">
                <a:solidFill>
                  <a:prstClr val="black"/>
                </a:solidFill>
                <a:latin typeface="Calibri" panose="020F0502020204030204"/>
              </a:rPr>
              <a:t>】</a:t>
            </a:r>
            <a:endParaRPr kumimoji="0" lang="ja-JP" altLang="en-US" sz="1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角丸四角形 723">
            <a:extLst>
              <a:ext uri="{FF2B5EF4-FFF2-40B4-BE49-F238E27FC236}">
                <a16:creationId xmlns:a16="http://schemas.microsoft.com/office/drawing/2014/main" id="{35A04BC6-25CA-A304-3575-4D442CBAA9CF}"/>
              </a:ext>
            </a:extLst>
          </p:cNvPr>
          <p:cNvSpPr/>
          <p:nvPr/>
        </p:nvSpPr>
        <p:spPr>
          <a:xfrm>
            <a:off x="8171103" y="2605567"/>
            <a:ext cx="4582980" cy="841024"/>
          </a:xfrm>
          <a:prstGeom prst="roundRect">
            <a:avLst>
              <a:gd name="adj" fmla="val 2895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t" anchorCtr="0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事前予約制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（企業説明のみ希望する場合も予約が必要です）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ハローワーク窓口で紹介状の交付を受けてください。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予約枠に空きがあれば当日参加申込可能です。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（当日申込の受付時間は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15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分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までです。）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7B5F5136-F2B8-9255-E0C7-1BED9979B0A5}"/>
              </a:ext>
            </a:extLst>
          </p:cNvPr>
          <p:cNvSpPr/>
          <p:nvPr/>
        </p:nvSpPr>
        <p:spPr>
          <a:xfrm>
            <a:off x="6872995" y="3745200"/>
            <a:ext cx="6916626" cy="198796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12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0409493-3293-F323-968B-224AA221DA9C}"/>
              </a:ext>
            </a:extLst>
          </p:cNvPr>
          <p:cNvSpPr txBox="1"/>
          <p:nvPr/>
        </p:nvSpPr>
        <p:spPr>
          <a:xfrm>
            <a:off x="7453931" y="3727609"/>
            <a:ext cx="57456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sz="1800" b="1" dirty="0">
                <a:solidFill>
                  <a:prstClr val="black"/>
                </a:solidFill>
                <a:latin typeface="Calibri" panose="020F0502020204030204"/>
              </a:rPr>
              <a:t>参加予定の地元企業　  　　 １６社　　 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・株式会社ハピネライフ一光　　　　　　・司電機産業株式会社　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・社会福祉法人清松福祉会　　　　　　　・株式会社さとう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　　安心苑・夢心　　　　　　　　　　　・株式会社クボタ枚方製造所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・株式会社ＳＯＹＯＫＡＺＥ　　　　　　・社会福祉法人　高潤会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・安積建設株式会社　　　　　　　　　　　社会福祉法人　大潤会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・森紙業株式会社関西事業所　　　　　　・医療法人　貴和会・桃寿苑枚方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・株式会社Ｍｉｚｋａｎ大阪工場　　　　・ホソカワミクロン株式会社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・タナベウィルテック株式会社枚方工場　　ホソカワミクロンワグナー株式会社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b="1" dirty="0">
                <a:solidFill>
                  <a:prstClr val="black"/>
                </a:solidFill>
                <a:latin typeface="Calibri" panose="020F0502020204030204"/>
              </a:rPr>
              <a:t>・京阪ビルテクノサービス株式会社　　　　　　　　　　　　　　　　　　　　　</a:t>
            </a:r>
            <a:endParaRPr kumimoji="0" lang="en-US" altLang="ja-JP" sz="1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B7E9573-433A-0DE9-063E-0DB9147086D0}"/>
              </a:ext>
            </a:extLst>
          </p:cNvPr>
          <p:cNvSpPr txBox="1"/>
          <p:nvPr/>
        </p:nvSpPr>
        <p:spPr>
          <a:xfrm>
            <a:off x="6881629" y="5821231"/>
            <a:ext cx="6382096" cy="781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sz="1444" b="1" u="sng" dirty="0">
                <a:solidFill>
                  <a:prstClr val="black"/>
                </a:solidFill>
                <a:latin typeface="Calibri" panose="020F0502020204030204"/>
              </a:rPr>
              <a:t>求人一覧は次ページ以降に掲載しています。</a:t>
            </a:r>
            <a:endParaRPr kumimoji="0" lang="en-US" altLang="ja-JP" sz="1444" b="1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444" b="1" u="sng" dirty="0">
                <a:solidFill>
                  <a:prstClr val="black"/>
                </a:solidFill>
                <a:latin typeface="Calibri" panose="020F0502020204030204"/>
              </a:rPr>
              <a:t>また、ハローワーク枚方ＨＰにて求人の詳細を公開しております。</a:t>
            </a:r>
            <a:endParaRPr kumimoji="0" lang="en-US" altLang="ja-JP" sz="1444" b="1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54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altLang="ja-JP" sz="1540" dirty="0">
                <a:solidFill>
                  <a:prstClr val="black"/>
                </a:solidFill>
                <a:latin typeface="Calibri" panose="020F0502020204030204"/>
              </a:rPr>
              <a:t>URL</a:t>
            </a:r>
            <a:r>
              <a:rPr kumimoji="0" lang="ja-JP" altLang="en-US" sz="154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kumimoji="0" lang="en-US" altLang="ja-JP" sz="1589" dirty="0">
                <a:solidFill>
                  <a:prstClr val="black"/>
                </a:solidFill>
                <a:latin typeface="Calibri" panose="020F0502020204030204"/>
              </a:rPr>
              <a:t>https://jsite.mhlw.go.jp/osaka-hellowork/list/hirakata/_77435.html</a:t>
            </a:r>
            <a:endParaRPr kumimoji="0" lang="en-US" altLang="ja-JP" sz="1372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2" name="図 81">
            <a:extLst>
              <a:ext uri="{FF2B5EF4-FFF2-40B4-BE49-F238E27FC236}">
                <a16:creationId xmlns:a16="http://schemas.microsoft.com/office/drawing/2014/main" id="{A16F41A4-EC82-4F3D-6782-D0567F7B062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9487" y="544125"/>
            <a:ext cx="627789" cy="559087"/>
          </a:xfrm>
          <a:prstGeom prst="rect">
            <a:avLst/>
          </a:prstGeom>
        </p:spPr>
      </p:pic>
      <p:sp>
        <p:nvSpPr>
          <p:cNvPr id="83" name="角丸四角形 706">
            <a:extLst>
              <a:ext uri="{FF2B5EF4-FFF2-40B4-BE49-F238E27FC236}">
                <a16:creationId xmlns:a16="http://schemas.microsoft.com/office/drawing/2014/main" id="{D7483571-CDC9-A28E-65F5-82190AB10911}"/>
              </a:ext>
            </a:extLst>
          </p:cNvPr>
          <p:cNvSpPr/>
          <p:nvPr/>
        </p:nvSpPr>
        <p:spPr>
          <a:xfrm>
            <a:off x="6996320" y="6641098"/>
            <a:ext cx="3329214" cy="1051165"/>
          </a:xfrm>
          <a:prstGeom prst="roundRect">
            <a:avLst>
              <a:gd name="adj" fmla="val 15331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★お問合せ先★</a:t>
            </a: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BB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（平日　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6BB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8:30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BB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～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6BB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17:15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BB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srgbClr val="006BB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ハローワーク枚方　職業相談部門  　　　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TEL 072-841-3363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（部門コード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4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１＃）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84" name="図 83">
            <a:extLst>
              <a:ext uri="{FF2B5EF4-FFF2-40B4-BE49-F238E27FC236}">
                <a16:creationId xmlns:a16="http://schemas.microsoft.com/office/drawing/2014/main" id="{66EBC47D-3A04-0676-8EE5-CA81A80170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6054" y="5868575"/>
            <a:ext cx="669701" cy="693405"/>
          </a:xfrm>
          <a:prstGeom prst="rect">
            <a:avLst/>
          </a:prstGeom>
        </p:spPr>
      </p:pic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30D6CEC7-DB0E-6320-39FB-06900F60DABB}"/>
              </a:ext>
            </a:extLst>
          </p:cNvPr>
          <p:cNvSpPr/>
          <p:nvPr/>
        </p:nvSpPr>
        <p:spPr>
          <a:xfrm>
            <a:off x="6921177" y="7727953"/>
            <a:ext cx="3817061" cy="1859079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各種相談会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（受付１３時～１５時）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〇枚方市就労相談／枚方市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</a:t>
            </a:r>
            <a:r>
              <a:rPr kumimoji="0" lang="ja-JP" altLang="en-US" sz="1400" b="0" i="0" u="none" strike="noStrike" kern="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職業訓練校の相談／北大阪高等職業技術専門校</a:t>
            </a:r>
            <a:endParaRPr kumimoji="0" lang="en-US" altLang="ja-JP" sz="1400" b="0" i="0" u="none" strike="noStrike" kern="0" cap="none" spc="-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6" name="Picture 3" descr="笑う・喜ぶ">
            <a:extLst>
              <a:ext uri="{FF2B5EF4-FFF2-40B4-BE49-F238E27FC236}">
                <a16:creationId xmlns:a16="http://schemas.microsoft.com/office/drawing/2014/main" id="{AFC4EEB8-21AC-92E7-8452-C8D601794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170" y="2240052"/>
            <a:ext cx="1076417" cy="145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26C03D58-454E-2CD1-EED3-E3F5791363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72" y="2358673"/>
            <a:ext cx="1121368" cy="1354362"/>
          </a:xfrm>
          <a:prstGeom prst="rect">
            <a:avLst/>
          </a:prstGeom>
        </p:spPr>
      </p:pic>
      <p:sp>
        <p:nvSpPr>
          <p:cNvPr id="88" name="正方形/長方形 87"/>
          <p:cNvSpPr/>
          <p:nvPr/>
        </p:nvSpPr>
        <p:spPr>
          <a:xfrm>
            <a:off x="6907755" y="8941790"/>
            <a:ext cx="3112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kumimoji="0" lang="en-US" altLang="ja-JP" sz="1200" dirty="0">
                <a:solidFill>
                  <a:srgbClr val="FF0000"/>
                </a:solidFill>
                <a:latin typeface="Calibri" panose="020F0502020204030204"/>
              </a:rPr>
              <a:t>※</a:t>
            </a:r>
            <a:r>
              <a:rPr kumimoji="0" lang="ja-JP" altLang="en-US" sz="1200" dirty="0">
                <a:solidFill>
                  <a:srgbClr val="FF0000"/>
                </a:solidFill>
                <a:latin typeface="Calibri" panose="020F0502020204030204"/>
              </a:rPr>
              <a:t>各種相談会は予約不要です。</a:t>
            </a:r>
            <a:endParaRPr kumimoji="0" lang="en-US" altLang="ja-JP" sz="1200" dirty="0">
              <a:solidFill>
                <a:srgbClr val="FF0000"/>
              </a:solidFill>
              <a:latin typeface="Calibri" panose="020F0502020204030204"/>
            </a:endParaRPr>
          </a:p>
          <a:p>
            <a:pPr defTabSz="457200"/>
            <a:r>
              <a:rPr kumimoji="0" lang="ja-JP" altLang="en-US" sz="1200" dirty="0">
                <a:solidFill>
                  <a:srgbClr val="FF0000"/>
                </a:solidFill>
                <a:latin typeface="Calibri" panose="020F0502020204030204"/>
              </a:rPr>
              <a:t>　会場：ハローワーク枚方　会議室</a:t>
            </a:r>
            <a:r>
              <a:rPr kumimoji="0" lang="en-US" altLang="ja-JP" sz="1200" dirty="0">
                <a:solidFill>
                  <a:srgbClr val="FF0000"/>
                </a:solidFill>
                <a:latin typeface="Calibri" panose="020F0502020204030204"/>
              </a:rPr>
              <a:t>A</a:t>
            </a:r>
          </a:p>
          <a:p>
            <a:pPr defTabSz="457200"/>
            <a:r>
              <a:rPr kumimoji="0" lang="ja-JP" altLang="en-US" sz="1200" dirty="0">
                <a:solidFill>
                  <a:srgbClr val="FF0000"/>
                </a:solidFill>
                <a:latin typeface="Calibri" panose="020F0502020204030204"/>
              </a:rPr>
              <a:t>　　　（枚方ビオルネ６階）</a:t>
            </a:r>
            <a:endParaRPr kumimoji="0" lang="en-US" altLang="ja-JP" sz="1200" dirty="0">
              <a:solidFill>
                <a:srgbClr val="FF0000"/>
              </a:solidFill>
              <a:latin typeface="Calibri" panose="020F0502020204030204"/>
            </a:endParaRPr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159" y="6632821"/>
            <a:ext cx="2896111" cy="2053390"/>
          </a:xfrm>
          <a:prstGeom prst="rect">
            <a:avLst/>
          </a:prstGeom>
        </p:spPr>
      </p:pic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BA91B4CD-121F-ADA7-CC05-653ADCF74D7B}"/>
              </a:ext>
            </a:extLst>
          </p:cNvPr>
          <p:cNvSpPr/>
          <p:nvPr/>
        </p:nvSpPr>
        <p:spPr>
          <a:xfrm rot="490059">
            <a:off x="8887109" y="7795305"/>
            <a:ext cx="1784493" cy="4587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ハローワーク枚方で</a:t>
            </a:r>
            <a:endParaRPr kumimoji="0" lang="en-US" altLang="ja-JP" sz="1400" b="1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同日開催！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70485C78-AEBC-B287-F8EC-43C6DDFA1FAE}"/>
              </a:ext>
            </a:extLst>
          </p:cNvPr>
          <p:cNvSpPr/>
          <p:nvPr/>
        </p:nvSpPr>
        <p:spPr>
          <a:xfrm>
            <a:off x="10763471" y="7803951"/>
            <a:ext cx="1162393" cy="152536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至淀屋橋・中之島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C40FFC6-2BB4-E5F5-E26F-951725A5B674}"/>
              </a:ext>
            </a:extLst>
          </p:cNvPr>
          <p:cNvSpPr/>
          <p:nvPr/>
        </p:nvSpPr>
        <p:spPr>
          <a:xfrm>
            <a:off x="13094274" y="8074340"/>
            <a:ext cx="579848" cy="14220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至私市</a:t>
            </a: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16A92316-5AF7-18BF-0094-A7B635DEF7AD}"/>
              </a:ext>
            </a:extLst>
          </p:cNvPr>
          <p:cNvSpPr/>
          <p:nvPr/>
        </p:nvSpPr>
        <p:spPr>
          <a:xfrm>
            <a:off x="12994529" y="7556141"/>
            <a:ext cx="683358" cy="151253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至出町柳</a:t>
            </a:r>
          </a:p>
        </p:txBody>
      </p:sp>
      <p:sp>
        <p:nvSpPr>
          <p:cNvPr id="94" name="四角形吹き出し 93"/>
          <p:cNvSpPr/>
          <p:nvPr/>
        </p:nvSpPr>
        <p:spPr>
          <a:xfrm>
            <a:off x="12002432" y="7232025"/>
            <a:ext cx="1116000" cy="234000"/>
          </a:xfrm>
          <a:prstGeom prst="wedgeRectCallout">
            <a:avLst>
              <a:gd name="adj1" fmla="val -74819"/>
              <a:gd name="adj2" fmla="val 70870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枚方ビオルネ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6769527" y="9586598"/>
            <a:ext cx="592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【主催】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枚方市　</a:t>
            </a:r>
            <a:r>
              <a:rPr kumimoji="0" lang="ja-JP" altLang="ja-JP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ハローワーク枚方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　</a:t>
            </a:r>
            <a:r>
              <a:rPr kumimoji="0" lang="ja-JP" altLang="ja-JP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枚方雇用開発協会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</a:t>
            </a:r>
          </a:p>
        </p:txBody>
      </p:sp>
      <p:pic>
        <p:nvPicPr>
          <p:cNvPr id="96" name="図 95">
            <a:extLst>
              <a:ext uri="{FF2B5EF4-FFF2-40B4-BE49-F238E27FC236}">
                <a16:creationId xmlns:a16="http://schemas.microsoft.com/office/drawing/2014/main" id="{F7D9788D-B33A-30DB-F60C-6F9F745AB98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516" y="9510593"/>
            <a:ext cx="1269386" cy="468768"/>
          </a:xfrm>
          <a:prstGeom prst="rect">
            <a:avLst/>
          </a:prstGeom>
        </p:spPr>
      </p:pic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21A710CA-43B8-AB7B-4ADA-347D74E505B1}"/>
              </a:ext>
            </a:extLst>
          </p:cNvPr>
          <p:cNvSpPr/>
          <p:nvPr/>
        </p:nvSpPr>
        <p:spPr>
          <a:xfrm>
            <a:off x="10751159" y="8674714"/>
            <a:ext cx="2896111" cy="874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60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56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京阪枚方市駅下車</a:t>
            </a:r>
            <a:endParaRPr kumimoji="0" lang="en-US" altLang="ja-JP" sz="1156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660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56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約２００ｍ</a:t>
            </a:r>
            <a:endParaRPr kumimoji="0" lang="en-US" altLang="ja-JP" sz="1156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66038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56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660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56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※</a:t>
            </a:r>
            <a:r>
              <a:rPr kumimoji="0" lang="ja-JP" altLang="en-US" sz="1156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面接会の実施場所は枚方ビオルネ５Ｆ、</a:t>
            </a:r>
            <a:endParaRPr kumimoji="0" lang="en-US" altLang="ja-JP" sz="1156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660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56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ハローワーク枚方は６Ｆです。</a:t>
            </a:r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66678" y="1270437"/>
            <a:ext cx="10320443" cy="7369788"/>
          </a:xfrm>
          <a:prstGeom prst="rect">
            <a:avLst/>
          </a:prstGeom>
        </p:spPr>
      </p:pic>
      <p:graphicFrame>
        <p:nvGraphicFramePr>
          <p:cNvPr id="99" name="表 98">
            <a:extLst>
              <a:ext uri="{FF2B5EF4-FFF2-40B4-BE49-F238E27FC236}">
                <a16:creationId xmlns:a16="http://schemas.microsoft.com/office/drawing/2014/main" id="{921717DC-DD70-1B56-15EF-9C3BDD279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90729"/>
              </p:ext>
            </p:extLst>
          </p:nvPr>
        </p:nvGraphicFramePr>
        <p:xfrm>
          <a:off x="-1" y="451754"/>
          <a:ext cx="6858002" cy="8803351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645921">
                  <a:extLst>
                    <a:ext uri="{9D8B030D-6E8A-4147-A177-3AD203B41FA5}">
                      <a16:colId xmlns:a16="http://schemas.microsoft.com/office/drawing/2014/main" val="177477370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231303099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377295637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205838603"/>
                    </a:ext>
                  </a:extLst>
                </a:gridCol>
                <a:gridCol w="849087">
                  <a:extLst>
                    <a:ext uri="{9D8B030D-6E8A-4147-A177-3AD203B41FA5}">
                      <a16:colId xmlns:a16="http://schemas.microsoft.com/office/drawing/2014/main" val="2622778412"/>
                    </a:ext>
                  </a:extLst>
                </a:gridCol>
              </a:tblGrid>
              <a:tr h="533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事業所名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職種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雇用形態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年齢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求人番号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92228132"/>
                  </a:ext>
                </a:extLst>
              </a:tr>
              <a:tr h="447732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①（社福）高潤会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②（社福）大潤会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枚方市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磯島北町・渚西）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就労継続支援スタッフ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（いそしまカーム）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27130-15031131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99880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介護スタッフ・一般職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（御殿山カーム）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27130-15141431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26593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介護スタッフ（御殿山カーム）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27130-15143331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3493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看護師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（障がい者生活介護 御殿山カーム）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27130-15144631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42484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生活相談員（サ高住めぐりカーム）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27130-15145931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78757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夜勤専従・介護職員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（サ高住めぐりカーム）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歳以上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27130-15146131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07938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正・准看護師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（大冠カーム／高槻市）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27130-15147031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80984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介護スタッフ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（大冠カーム・小規模特養）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27130-15148831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77255"/>
                  </a:ext>
                </a:extLst>
              </a:tr>
              <a:tr h="447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介護スタッフ･一般職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（大冠カーム・小規模特養）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27130-15150731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995231"/>
                  </a:ext>
                </a:extLst>
              </a:tr>
              <a:tr h="448701">
                <a:tc v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支援員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一般職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（障がい者生活介護めぐりカーム）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27130-15151331</a:t>
                      </a:r>
                    </a:p>
                  </a:txBody>
                  <a:tcPr marL="36000" marR="36000" marT="64800" marB="6480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07768"/>
                  </a:ext>
                </a:extLst>
              </a:tr>
              <a:tr h="48213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（医）貴和会　　　　　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（枚方市岡本町）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ヘルパーステーションでの介護職員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桃寿苑枚方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27130-15124431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59972"/>
                  </a:ext>
                </a:extLst>
              </a:tr>
              <a:tr h="3770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ヘルパーステーションでの介護職員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桃寿苑枚方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0" marR="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27130-15126331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74472"/>
                  </a:ext>
                </a:extLst>
              </a:tr>
              <a:tr h="3770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臨床工学技士（奥田クリニック）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歳～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27130-15119631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55415"/>
                  </a:ext>
                </a:extLst>
              </a:tr>
              <a:tr h="4663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正看護師・准看護師（透析）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27130-15117731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29550"/>
                  </a:ext>
                </a:extLst>
              </a:tr>
              <a:tr h="42965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正看護師・准看護師（透析）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27130-15118331</a:t>
                      </a:r>
                    </a:p>
                  </a:txBody>
                  <a:tcPr marL="36000" marR="36000" marT="64800" marB="648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57440"/>
                  </a:ext>
                </a:extLst>
              </a:tr>
              <a:tr h="479414">
                <a:tc row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ホソカワミクロン㈱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②ホソカワミクロンワグナー㈱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（枚方市招提田近）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一般事務職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（知財部・管理部・営業部・大阪本社）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0" marR="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27130-15113831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4706"/>
                  </a:ext>
                </a:extLst>
              </a:tr>
              <a:tr h="451647">
                <a:tc v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出荷係として：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部品入出荷・発注業務・在庫管理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27130-15115531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84"/>
                  </a:ext>
                </a:extLst>
              </a:tr>
            </a:tbl>
          </a:graphicData>
        </a:graphic>
      </p:graphicFrame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30D6CEC7-DB0E-6320-39FB-06900F60DABB}"/>
              </a:ext>
            </a:extLst>
          </p:cNvPr>
          <p:cNvSpPr/>
          <p:nvPr/>
        </p:nvSpPr>
        <p:spPr>
          <a:xfrm>
            <a:off x="1485950" y="11729606"/>
            <a:ext cx="10409698" cy="981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311" b="1" dirty="0">
                <a:solidFill>
                  <a:srgbClr val="FF0000"/>
                </a:solidFill>
              </a:rPr>
              <a:t>各種相談会</a:t>
            </a:r>
            <a:r>
              <a:rPr lang="ja-JP" altLang="en-US" sz="1733" dirty="0">
                <a:solidFill>
                  <a:schemeClr val="tx1"/>
                </a:solidFill>
              </a:rPr>
              <a:t>（相談会受付１３時～１５時）　</a:t>
            </a:r>
            <a:r>
              <a:rPr lang="en-US" altLang="ja-JP" sz="1733" dirty="0">
                <a:solidFill>
                  <a:srgbClr val="FF0000"/>
                </a:solidFill>
              </a:rPr>
              <a:t>※</a:t>
            </a:r>
            <a:r>
              <a:rPr lang="ja-JP" altLang="en-US" sz="1733" dirty="0">
                <a:solidFill>
                  <a:srgbClr val="FF0000"/>
                </a:solidFill>
              </a:rPr>
              <a:t>各種相談会は予約不要です。</a:t>
            </a:r>
            <a:endParaRPr lang="en-US" altLang="ja-JP" sz="1733" dirty="0">
              <a:solidFill>
                <a:schemeClr val="tx1"/>
              </a:solidFill>
            </a:endParaRPr>
          </a:p>
          <a:p>
            <a:r>
              <a:rPr lang="ja-JP" altLang="en-US" sz="1733" dirty="0">
                <a:solidFill>
                  <a:schemeClr val="tx1"/>
                </a:solidFill>
              </a:rPr>
              <a:t>枚方市就労相談／枚方市　　　　　　　　　</a:t>
            </a:r>
            <a:r>
              <a:rPr lang="ja-JP" altLang="en-US" sz="1733" dirty="0">
                <a:solidFill>
                  <a:srgbClr val="FF0000"/>
                </a:solidFill>
              </a:rPr>
              <a:t>　　　会場：ハローワーク枚方　会議室</a:t>
            </a:r>
            <a:r>
              <a:rPr lang="en-US" altLang="ja-JP" sz="1733" dirty="0">
                <a:solidFill>
                  <a:srgbClr val="FF0000"/>
                </a:solidFill>
              </a:rPr>
              <a:t>A</a:t>
            </a:r>
            <a:endParaRPr lang="en-US" altLang="ja-JP" sz="1733" dirty="0">
              <a:solidFill>
                <a:schemeClr val="tx1"/>
              </a:solidFill>
            </a:endParaRPr>
          </a:p>
          <a:p>
            <a:r>
              <a:rPr lang="ja-JP" altLang="en-US" sz="1733" dirty="0">
                <a:solidFill>
                  <a:schemeClr val="tx1"/>
                </a:solidFill>
              </a:rPr>
              <a:t>職訓練校の相談／北大阪高等職業技術専門校　　</a:t>
            </a:r>
            <a:r>
              <a:rPr lang="ja-JP" altLang="en-US" sz="1733" dirty="0">
                <a:solidFill>
                  <a:srgbClr val="FF0000"/>
                </a:solidFill>
              </a:rPr>
              <a:t>　　　　（ビオルネ６階）</a:t>
            </a:r>
            <a:endParaRPr lang="en-US" altLang="ja-JP" sz="1733" dirty="0">
              <a:solidFill>
                <a:srgbClr val="FF0000"/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BA91B4CD-121F-ADA7-CC05-653ADCF74D7B}"/>
              </a:ext>
            </a:extLst>
          </p:cNvPr>
          <p:cNvSpPr/>
          <p:nvPr/>
        </p:nvSpPr>
        <p:spPr>
          <a:xfrm>
            <a:off x="-1566768" y="11729606"/>
            <a:ext cx="3052718" cy="9814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2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ハローワーク枚方で</a:t>
            </a:r>
            <a:endParaRPr lang="en-US" altLang="ja-JP" sz="202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02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同日開催！</a:t>
            </a:r>
            <a:endParaRPr lang="ja-JP" altLang="en-US" sz="2022" dirty="0"/>
          </a:p>
        </p:txBody>
      </p: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F993059D-BF48-9327-9698-50D564C10003}"/>
              </a:ext>
            </a:extLst>
          </p:cNvPr>
          <p:cNvSpPr txBox="1">
            <a:spLocks/>
          </p:cNvSpPr>
          <p:nvPr/>
        </p:nvSpPr>
        <p:spPr>
          <a:xfrm>
            <a:off x="19877" y="92287"/>
            <a:ext cx="6858001" cy="420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/>
              <a:t>★　求人一覧表　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82E1B4-AC29-4444-0E86-7A997FA8E50B}"/>
              </a:ext>
            </a:extLst>
          </p:cNvPr>
          <p:cNvSpPr txBox="1"/>
          <p:nvPr/>
        </p:nvSpPr>
        <p:spPr>
          <a:xfrm>
            <a:off x="2092566" y="9279760"/>
            <a:ext cx="2644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枚方雇用開発協会ホームページ</a:t>
            </a:r>
            <a:endParaRPr kumimoji="1" lang="en-US" altLang="ja-JP" sz="1200" dirty="0"/>
          </a:p>
          <a:p>
            <a:r>
              <a:rPr lang="en-US" altLang="ja-JP" sz="1200" dirty="0"/>
              <a:t>  </a:t>
            </a:r>
            <a:r>
              <a:rPr lang="en-US" altLang="ja-JP" sz="1200" dirty="0">
                <a:hlinkClick r:id="rId11"/>
              </a:rPr>
              <a:t>https://hirakatakoyou.org</a:t>
            </a:r>
            <a:r>
              <a:rPr lang="ja-JP" altLang="en-US" sz="1200" dirty="0"/>
              <a:t>　</a:t>
            </a:r>
            <a:endParaRPr kumimoji="1" lang="ja-JP" altLang="en-US" sz="12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00630DB2-7534-08F1-DA9B-F12293DBC034}"/>
              </a:ext>
            </a:extLst>
          </p:cNvPr>
          <p:cNvSpPr/>
          <p:nvPr/>
        </p:nvSpPr>
        <p:spPr>
          <a:xfrm>
            <a:off x="2029390" y="9252377"/>
            <a:ext cx="2415932" cy="461665"/>
          </a:xfrm>
          <a:prstGeom prst="round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0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191377" y="1636192"/>
            <a:ext cx="11161240" cy="732003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F993059D-BF48-9327-9698-50D564C10003}"/>
              </a:ext>
            </a:extLst>
          </p:cNvPr>
          <p:cNvSpPr txBox="1">
            <a:spLocks/>
          </p:cNvSpPr>
          <p:nvPr/>
        </p:nvSpPr>
        <p:spPr>
          <a:xfrm>
            <a:off x="-19879" y="12770"/>
            <a:ext cx="6858001" cy="420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★　求人一覧表　★</a:t>
            </a:r>
          </a:p>
        </p:txBody>
      </p:sp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5E51228D-3EAF-CC6D-1DD2-4078EB2E1D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536095"/>
              </p:ext>
            </p:extLst>
          </p:nvPr>
        </p:nvGraphicFramePr>
        <p:xfrm>
          <a:off x="-39757" y="375156"/>
          <a:ext cx="6858000" cy="9444221"/>
        </p:xfrm>
        <a:graphic>
          <a:graphicData uri="http://schemas.openxmlformats.org/drawingml/2006/table">
            <a:tbl>
              <a:tblPr firstRow="1" bandRow="1"/>
              <a:tblGrid>
                <a:gridCol w="1828801">
                  <a:extLst>
                    <a:ext uri="{9D8B030D-6E8A-4147-A177-3AD203B41FA5}">
                      <a16:colId xmlns:a16="http://schemas.microsoft.com/office/drawing/2014/main" val="290093899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63753302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478317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799657465"/>
                    </a:ext>
                  </a:extLst>
                </a:gridCol>
                <a:gridCol w="888999">
                  <a:extLst>
                    <a:ext uri="{9D8B030D-6E8A-4147-A177-3AD203B41FA5}">
                      <a16:colId xmlns:a16="http://schemas.microsoft.com/office/drawing/2014/main" val="254131279"/>
                    </a:ext>
                  </a:extLst>
                </a:gridCol>
              </a:tblGrid>
              <a:tr h="437644"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事業所名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職種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雇用形態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年齢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求人番号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61901"/>
                  </a:ext>
                </a:extLst>
              </a:tr>
              <a:tr h="415123">
                <a:tc rowSpan="3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㈱ハピネライフ一光　ハーモニーハウスくずは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（枚方市楠葉）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施設ケアマネ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27130-15224631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7489"/>
                  </a:ext>
                </a:extLst>
              </a:tr>
              <a:tr h="41512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介護職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歳∼</a:t>
                      </a:r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27130-15216631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71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介護職（介護福祉士）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歳∼</a:t>
                      </a:r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27130-15215331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89680"/>
                  </a:ext>
                </a:extLst>
              </a:tr>
              <a:tr h="377347">
                <a:tc rowSpan="5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社福）清松福祉会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①　安心苑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②　夢心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（枚方市招堤北町・長尾北町）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送迎ドライバー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27130-15180231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729803"/>
                  </a:ext>
                </a:extLst>
              </a:tr>
              <a:tr h="484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ケアスタッフ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特養サポート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27130-15177331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12758"/>
                  </a:ext>
                </a:extLst>
              </a:tr>
              <a:tr h="3773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ケアスタッフ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特養入居者生活サポート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27130-15176731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69922"/>
                  </a:ext>
                </a:extLst>
              </a:tr>
              <a:tr h="4456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ケアスタッフ（施設介護職）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27130-15184331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22651"/>
                  </a:ext>
                </a:extLst>
              </a:tr>
              <a:tr h="377347"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　正看護師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27130-15182431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82433"/>
                  </a:ext>
                </a:extLst>
              </a:tr>
              <a:tr h="469748">
                <a:tc rowSpan="5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㈱ＳＯＹＯＫＡＺＥ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枚方ケアセンターそよ風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（枚方市長尾宮前）</a:t>
                      </a:r>
                    </a:p>
                    <a:p>
                      <a:pPr algn="l"/>
                      <a:endParaRPr kumimoji="1" lang="ja-JP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ケアマネジャー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27130-15279531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7809"/>
                  </a:ext>
                </a:extLst>
              </a:tr>
              <a:tr h="469748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訪問介護職員（住宅型有料老人ホーム：土日祝日のみ）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27130-15278231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37698"/>
                  </a:ext>
                </a:extLst>
              </a:tr>
              <a:tr h="381421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介護職員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27130-15276031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532702"/>
                  </a:ext>
                </a:extLst>
              </a:tr>
              <a:tr h="41374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デイサービス介護スタッフ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（土・祝のみ）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27130-15273631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77388"/>
                  </a:ext>
                </a:extLst>
              </a:tr>
              <a:tr h="407884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デイサービス生活相談員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27130-15272331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79915"/>
                  </a:ext>
                </a:extLst>
              </a:tr>
              <a:tr h="469748">
                <a:tc rowSpan="4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安積建設㈱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/>
                        <a:t>（枚方市田口）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営業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27130-15039631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389817"/>
                  </a:ext>
                </a:extLst>
              </a:tr>
              <a:tr h="49120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電気地中ケーブル施工業務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27130-15037731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11800"/>
                  </a:ext>
                </a:extLst>
              </a:tr>
              <a:tr h="454379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土木技術者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歳∼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27130-15036431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81846"/>
                  </a:ext>
                </a:extLst>
              </a:tr>
              <a:tr h="491644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建築技術者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27130-15038331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40849"/>
                  </a:ext>
                </a:extLst>
              </a:tr>
              <a:tr h="445225">
                <a:tc rowSpan="2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森紙業㈱関西事業所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（枚方市招堤田近）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営業職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27130-15271731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295132"/>
                  </a:ext>
                </a:extLst>
              </a:tr>
              <a:tr h="41208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製造オペレーター</a:t>
                      </a:r>
                    </a:p>
                  </a:txBody>
                  <a:tcPr marL="54000" marR="54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歳∼</a:t>
                      </a:r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27130-15233931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70977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99757" y="1589812"/>
            <a:ext cx="11161240" cy="7320034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21717DC-DD70-1B56-15EF-9C3BDD279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99317"/>
              </p:ext>
            </p:extLst>
          </p:nvPr>
        </p:nvGraphicFramePr>
        <p:xfrm>
          <a:off x="6891133" y="349067"/>
          <a:ext cx="6858003" cy="9426893"/>
        </p:xfrm>
        <a:graphic>
          <a:graphicData uri="http://schemas.openxmlformats.org/drawingml/2006/table">
            <a:tbl>
              <a:tblPr firstRow="1"/>
              <a:tblGrid>
                <a:gridCol w="1905001">
                  <a:extLst>
                    <a:ext uri="{9D8B030D-6E8A-4147-A177-3AD203B41FA5}">
                      <a16:colId xmlns:a16="http://schemas.microsoft.com/office/drawing/2014/main" val="177477370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23130309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772956377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205838603"/>
                    </a:ext>
                  </a:extLst>
                </a:gridCol>
                <a:gridCol w="800102">
                  <a:extLst>
                    <a:ext uri="{9D8B030D-6E8A-4147-A177-3AD203B41FA5}">
                      <a16:colId xmlns:a16="http://schemas.microsoft.com/office/drawing/2014/main" val="2622778412"/>
                    </a:ext>
                  </a:extLst>
                </a:gridCol>
              </a:tblGrid>
              <a:tr h="455453"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/>
                        <a:t>事業所名</a:t>
                      </a:r>
                    </a:p>
                  </a:txBody>
                  <a:tcPr marL="130000" marR="130000" marT="67600" marB="676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/>
                        <a:t>職種</a:t>
                      </a:r>
                    </a:p>
                  </a:txBody>
                  <a:tcPr marL="130000" marR="130000" marT="67600" marB="676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雇用形態</a:t>
                      </a:r>
                    </a:p>
                  </a:txBody>
                  <a:tcPr marL="36000" marR="36000" marT="67600" marB="676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年齢</a:t>
                      </a:r>
                    </a:p>
                  </a:txBody>
                  <a:tcPr marL="130000" marR="130000" marT="67600" marB="676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求人番号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8132"/>
                  </a:ext>
                </a:extLst>
              </a:tr>
              <a:tr h="0">
                <a:tc rowSpan="2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㈱Ｍｉｚｋａｎ大阪工場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（枚方市春日北町）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食品製造補助・軽作業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27130-15222731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998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食酢及び味ぽん等調味料の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製造スタッフ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27130-15220531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07768"/>
                  </a:ext>
                </a:extLst>
              </a:tr>
              <a:tr h="0">
                <a:tc rowSpan="3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タナベウィルテック㈱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枚方工場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（枚方市招堤田近）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機械塗装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27130-15226131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4936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機械組立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27130-15218131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85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工場内軽作業（短期）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27130-15219031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86353"/>
                  </a:ext>
                </a:extLst>
              </a:tr>
              <a:tr h="0">
                <a:tc rowSpan="4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京阪ビルテクノサービス㈱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枚方市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西禁野）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ja-JP" altLang="en-US" sz="1200" b="1" dirty="0"/>
                        <a:t>警備員</a:t>
                      </a:r>
                      <a:endParaRPr lang="en-US" altLang="ja-JP" sz="1200" b="1" dirty="0"/>
                    </a:p>
                    <a:p>
                      <a:r>
                        <a:rPr lang="ja-JP" altLang="en-US" sz="1200" b="1" dirty="0"/>
                        <a:t>（枚方市・施設警備）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ja-JP" altLang="en-US" sz="1200" b="1" dirty="0">
                          <a:latin typeface="+mn-ea"/>
                          <a:ea typeface="+mn-ea"/>
                        </a:rPr>
                        <a:t>時給契約社員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ja-JP" sz="1100" b="1" dirty="0">
                          <a:latin typeface="+mn-ea"/>
                          <a:ea typeface="+mn-ea"/>
                        </a:rPr>
                        <a:t>27130-14948631</a:t>
                      </a:r>
                      <a:endParaRPr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599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ja-JP" altLang="en-US" sz="1200" b="1" dirty="0"/>
                        <a:t>警備員</a:t>
                      </a:r>
                      <a:endParaRPr lang="en-US" altLang="ja-JP" sz="1200" b="1" dirty="0"/>
                    </a:p>
                    <a:p>
                      <a:r>
                        <a:rPr lang="ja-JP" altLang="en-US" sz="1200" b="1" dirty="0"/>
                        <a:t>（枚方市くずは・施設警備）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ja-JP" altLang="en-US" sz="1200" b="1" dirty="0">
                          <a:latin typeface="+mn-ea"/>
                          <a:ea typeface="+mn-ea"/>
                        </a:rPr>
                        <a:t>時給契約社員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ja-JP" sz="1100" b="1" dirty="0">
                          <a:latin typeface="+mn-ea"/>
                          <a:ea typeface="+mn-ea"/>
                        </a:rPr>
                        <a:t>27130-14950231</a:t>
                      </a:r>
                      <a:endParaRPr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744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ビル管理人業務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（京阪京都ビル）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27130-14952431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29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ビル管理人業務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（京阪藤の森ビル）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27130-14954331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574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司電機産業㈱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（枚方市春日北町）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産業用蓄電池や発電機の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メンテナンス・工事・営業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27130-15087431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18477"/>
                  </a:ext>
                </a:extLst>
              </a:tr>
              <a:tr h="0">
                <a:tc rowSpan="7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㈱さとう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食品売場担当（フレッシュバザール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枚方松丘店）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正社員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歳～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26050-5923331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90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惣菜担当（フレッシュバザール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枚方松丘店）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26050-5921431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452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レジ担当（フレッシュバザール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交野星田パーク店）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26050-5922731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5505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日配担当（フレッシュバザール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寝屋川公園駅前店）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26050-5920531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995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惣菜担当（フレッシュバザール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寝屋川公園駅前店）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26050-5908931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365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鮮魚担当（フレッシュバザール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寝屋川公園駅前店）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26050-5907631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52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青果（フレッシュバザール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寝屋川公園駅前店）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パート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26050-5906331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60727"/>
                  </a:ext>
                </a:extLst>
              </a:tr>
              <a:tr h="0">
                <a:tc rowSpan="2"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㈱クボタ枚方製造所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（枚方市中宮大池）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/>
                        <a:t>建設機械の製造（組立・日勤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勤務）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/>
                        <a:t>契約社員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/>
                        <a:t>不問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27130-14962331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47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建設機械の製造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（溶接・塗装・組立）</a:t>
                      </a:r>
                    </a:p>
                  </a:txBody>
                  <a:tcPr marL="36000" marR="36000" marT="64800" marB="648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契約社員</a:t>
                      </a:r>
                    </a:p>
                  </a:txBody>
                  <a:tcPr marL="130000" marR="130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50" b="1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1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143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287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430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574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5717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0861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0045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14800" algn="l" defTabSz="1028700" rtl="0" eaLnBrk="1" latinLnBrk="0" hangingPunct="1">
                        <a:defRPr kumimoji="1" sz="2025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27130-14957131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84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F993059D-BF48-9327-9698-50D564C10003}"/>
              </a:ext>
            </a:extLst>
          </p:cNvPr>
          <p:cNvSpPr txBox="1">
            <a:spLocks/>
          </p:cNvSpPr>
          <p:nvPr/>
        </p:nvSpPr>
        <p:spPr>
          <a:xfrm>
            <a:off x="6891133" y="-33610"/>
            <a:ext cx="6858001" cy="420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Calibri Light" panose="020F0302020204030204"/>
              </a:rPr>
              <a:t>★　求人一覧表　★</a:t>
            </a:r>
          </a:p>
        </p:txBody>
      </p:sp>
    </p:spTree>
    <p:extLst>
      <p:ext uri="{BB962C8B-B14F-4D97-AF65-F5344CB8AC3E}">
        <p14:creationId xmlns:p14="http://schemas.microsoft.com/office/powerpoint/2010/main" val="141988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1286</Words>
  <Application>Microsoft Office PowerPoint</Application>
  <PresentationFormat>ユーザー設定</PresentationFormat>
  <Paragraphs>353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HGP創英角ｺﾞｼｯｸUB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力石孝志</dc:creator>
  <cp:lastModifiedBy>隆 大谷</cp:lastModifiedBy>
  <cp:revision>6</cp:revision>
  <cp:lastPrinted>2023-11-22T02:21:34Z</cp:lastPrinted>
  <dcterms:created xsi:type="dcterms:W3CDTF">2023-11-22T01:08:55Z</dcterms:created>
  <dcterms:modified xsi:type="dcterms:W3CDTF">2023-11-22T02:24:40Z</dcterms:modified>
</cp:coreProperties>
</file>