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59" r:id="rId3"/>
  </p:sldIdLst>
  <p:sldSz cx="10691813" cy="7559675"/>
  <p:notesSz cx="987425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BDFF"/>
    <a:srgbClr val="FFCCFF"/>
    <a:srgbClr val="FFAFFF"/>
    <a:srgbClr val="FFC1FF"/>
    <a:srgbClr val="FFC5FF"/>
    <a:srgbClr val="FFB7FF"/>
    <a:srgbClr val="FFC9FF"/>
    <a:srgbClr val="FFAB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41" autoAdjust="0"/>
    <p:restoredTop sz="94660"/>
  </p:normalViewPr>
  <p:slideViewPr>
    <p:cSldViewPr snapToGrid="0">
      <p:cViewPr>
        <p:scale>
          <a:sx n="57" d="100"/>
          <a:sy n="57" d="100"/>
        </p:scale>
        <p:origin x="972"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E7A4F75-18DB-48A7-A3E3-6ECDDCD2827A}" type="datetimeFigureOut">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929C81-B5B6-4935-A794-D83B965DF4E7}" type="slidenum">
              <a:rPr kumimoji="1" lang="ja-JP" altLang="en-US" smtClean="0"/>
              <a:t>‹#›</a:t>
            </a:fld>
            <a:endParaRPr kumimoji="1" lang="ja-JP" altLang="en-US"/>
          </a:p>
        </p:txBody>
      </p:sp>
    </p:spTree>
    <p:extLst>
      <p:ext uri="{BB962C8B-B14F-4D97-AF65-F5344CB8AC3E}">
        <p14:creationId xmlns:p14="http://schemas.microsoft.com/office/powerpoint/2010/main" val="3919840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7A4F75-18DB-48A7-A3E3-6ECDDCD2827A}" type="datetimeFigureOut">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929C81-B5B6-4935-A794-D83B965DF4E7}" type="slidenum">
              <a:rPr kumimoji="1" lang="ja-JP" altLang="en-US" smtClean="0"/>
              <a:t>‹#›</a:t>
            </a:fld>
            <a:endParaRPr kumimoji="1" lang="ja-JP" altLang="en-US"/>
          </a:p>
        </p:txBody>
      </p:sp>
    </p:spTree>
    <p:extLst>
      <p:ext uri="{BB962C8B-B14F-4D97-AF65-F5344CB8AC3E}">
        <p14:creationId xmlns:p14="http://schemas.microsoft.com/office/powerpoint/2010/main" val="838495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7A4F75-18DB-48A7-A3E3-6ECDDCD2827A}" type="datetimeFigureOut">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929C81-B5B6-4935-A794-D83B965DF4E7}" type="slidenum">
              <a:rPr kumimoji="1" lang="ja-JP" altLang="en-US" smtClean="0"/>
              <a:t>‹#›</a:t>
            </a:fld>
            <a:endParaRPr kumimoji="1" lang="ja-JP" altLang="en-US"/>
          </a:p>
        </p:txBody>
      </p:sp>
    </p:spTree>
    <p:extLst>
      <p:ext uri="{BB962C8B-B14F-4D97-AF65-F5344CB8AC3E}">
        <p14:creationId xmlns:p14="http://schemas.microsoft.com/office/powerpoint/2010/main" val="3882281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7A4F75-18DB-48A7-A3E3-6ECDDCD2827A}" type="datetimeFigureOut">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929C81-B5B6-4935-A794-D83B965DF4E7}" type="slidenum">
              <a:rPr kumimoji="1" lang="ja-JP" altLang="en-US" smtClean="0"/>
              <a:t>‹#›</a:t>
            </a:fld>
            <a:endParaRPr kumimoji="1" lang="ja-JP" altLang="en-US"/>
          </a:p>
        </p:txBody>
      </p:sp>
    </p:spTree>
    <p:extLst>
      <p:ext uri="{BB962C8B-B14F-4D97-AF65-F5344CB8AC3E}">
        <p14:creationId xmlns:p14="http://schemas.microsoft.com/office/powerpoint/2010/main" val="1821335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E7A4F75-18DB-48A7-A3E3-6ECDDCD2827A}" type="datetimeFigureOut">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929C81-B5B6-4935-A794-D83B965DF4E7}" type="slidenum">
              <a:rPr kumimoji="1" lang="ja-JP" altLang="en-US" smtClean="0"/>
              <a:t>‹#›</a:t>
            </a:fld>
            <a:endParaRPr kumimoji="1" lang="ja-JP" altLang="en-US"/>
          </a:p>
        </p:txBody>
      </p:sp>
    </p:spTree>
    <p:extLst>
      <p:ext uri="{BB962C8B-B14F-4D97-AF65-F5344CB8AC3E}">
        <p14:creationId xmlns:p14="http://schemas.microsoft.com/office/powerpoint/2010/main" val="1659629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E7A4F75-18DB-48A7-A3E3-6ECDDCD2827A}" type="datetimeFigureOut">
              <a:rPr kumimoji="1" lang="ja-JP" altLang="en-US" smtClean="0"/>
              <a:t>2023/9/1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929C81-B5B6-4935-A794-D83B965DF4E7}" type="slidenum">
              <a:rPr kumimoji="1" lang="ja-JP" altLang="en-US" smtClean="0"/>
              <a:t>‹#›</a:t>
            </a:fld>
            <a:endParaRPr kumimoji="1" lang="ja-JP" altLang="en-US"/>
          </a:p>
        </p:txBody>
      </p:sp>
    </p:spTree>
    <p:extLst>
      <p:ext uri="{BB962C8B-B14F-4D97-AF65-F5344CB8AC3E}">
        <p14:creationId xmlns:p14="http://schemas.microsoft.com/office/powerpoint/2010/main" val="197210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E7A4F75-18DB-48A7-A3E3-6ECDDCD2827A}" type="datetimeFigureOut">
              <a:rPr kumimoji="1" lang="ja-JP" altLang="en-US" smtClean="0"/>
              <a:t>2023/9/1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2929C81-B5B6-4935-A794-D83B965DF4E7}" type="slidenum">
              <a:rPr kumimoji="1" lang="ja-JP" altLang="en-US" smtClean="0"/>
              <a:t>‹#›</a:t>
            </a:fld>
            <a:endParaRPr kumimoji="1" lang="ja-JP" altLang="en-US"/>
          </a:p>
        </p:txBody>
      </p:sp>
    </p:spTree>
    <p:extLst>
      <p:ext uri="{BB962C8B-B14F-4D97-AF65-F5344CB8AC3E}">
        <p14:creationId xmlns:p14="http://schemas.microsoft.com/office/powerpoint/2010/main" val="2832385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E7A4F75-18DB-48A7-A3E3-6ECDDCD2827A}" type="datetimeFigureOut">
              <a:rPr kumimoji="1" lang="ja-JP" altLang="en-US" smtClean="0"/>
              <a:t>2023/9/1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2929C81-B5B6-4935-A794-D83B965DF4E7}" type="slidenum">
              <a:rPr kumimoji="1" lang="ja-JP" altLang="en-US" smtClean="0"/>
              <a:t>‹#›</a:t>
            </a:fld>
            <a:endParaRPr kumimoji="1" lang="ja-JP" altLang="en-US"/>
          </a:p>
        </p:txBody>
      </p:sp>
    </p:spTree>
    <p:extLst>
      <p:ext uri="{BB962C8B-B14F-4D97-AF65-F5344CB8AC3E}">
        <p14:creationId xmlns:p14="http://schemas.microsoft.com/office/powerpoint/2010/main" val="3699096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7A4F75-18DB-48A7-A3E3-6ECDDCD2827A}" type="datetimeFigureOut">
              <a:rPr kumimoji="1" lang="ja-JP" altLang="en-US" smtClean="0"/>
              <a:t>2023/9/1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2929C81-B5B6-4935-A794-D83B965DF4E7}" type="slidenum">
              <a:rPr kumimoji="1" lang="ja-JP" altLang="en-US" smtClean="0"/>
              <a:t>‹#›</a:t>
            </a:fld>
            <a:endParaRPr kumimoji="1" lang="ja-JP" altLang="en-US"/>
          </a:p>
        </p:txBody>
      </p:sp>
    </p:spTree>
    <p:extLst>
      <p:ext uri="{BB962C8B-B14F-4D97-AF65-F5344CB8AC3E}">
        <p14:creationId xmlns:p14="http://schemas.microsoft.com/office/powerpoint/2010/main" val="552261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E7A4F75-18DB-48A7-A3E3-6ECDDCD2827A}" type="datetimeFigureOut">
              <a:rPr kumimoji="1" lang="ja-JP" altLang="en-US" smtClean="0"/>
              <a:t>2023/9/1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929C81-B5B6-4935-A794-D83B965DF4E7}" type="slidenum">
              <a:rPr kumimoji="1" lang="ja-JP" altLang="en-US" smtClean="0"/>
              <a:t>‹#›</a:t>
            </a:fld>
            <a:endParaRPr kumimoji="1" lang="ja-JP" altLang="en-US"/>
          </a:p>
        </p:txBody>
      </p:sp>
    </p:spTree>
    <p:extLst>
      <p:ext uri="{BB962C8B-B14F-4D97-AF65-F5344CB8AC3E}">
        <p14:creationId xmlns:p14="http://schemas.microsoft.com/office/powerpoint/2010/main" val="3426354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E7A4F75-18DB-48A7-A3E3-6ECDDCD2827A}" type="datetimeFigureOut">
              <a:rPr kumimoji="1" lang="ja-JP" altLang="en-US" smtClean="0"/>
              <a:t>2023/9/1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929C81-B5B6-4935-A794-D83B965DF4E7}" type="slidenum">
              <a:rPr kumimoji="1" lang="ja-JP" altLang="en-US" smtClean="0"/>
              <a:t>‹#›</a:t>
            </a:fld>
            <a:endParaRPr kumimoji="1" lang="ja-JP" altLang="en-US"/>
          </a:p>
        </p:txBody>
      </p:sp>
    </p:spTree>
    <p:extLst>
      <p:ext uri="{BB962C8B-B14F-4D97-AF65-F5344CB8AC3E}">
        <p14:creationId xmlns:p14="http://schemas.microsoft.com/office/powerpoint/2010/main" val="806677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4E7A4F75-18DB-48A7-A3E3-6ECDDCD2827A}" type="datetimeFigureOut">
              <a:rPr kumimoji="1" lang="ja-JP" altLang="en-US" smtClean="0"/>
              <a:t>2023/9/1</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12929C81-B5B6-4935-A794-D83B965DF4E7}" type="slidenum">
              <a:rPr kumimoji="1" lang="ja-JP" altLang="en-US" smtClean="0"/>
              <a:t>‹#›</a:t>
            </a:fld>
            <a:endParaRPr kumimoji="1" lang="ja-JP" altLang="en-US"/>
          </a:p>
        </p:txBody>
      </p:sp>
    </p:spTree>
    <p:extLst>
      <p:ext uri="{BB962C8B-B14F-4D97-AF65-F5344CB8AC3E}">
        <p14:creationId xmlns:p14="http://schemas.microsoft.com/office/powerpoint/2010/main" val="51899364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jpg"/><Relationship Id="rId10" Type="http://schemas.microsoft.com/office/2007/relationships/hdphoto" Target="../media/hdphoto1.wdp"/><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6000" r="-46000"/>
          </a:stretch>
        </a:blipFill>
        <a:effectLst/>
      </p:bgPr>
    </p:bg>
    <p:spTree>
      <p:nvGrpSpPr>
        <p:cNvPr id="1" name=""/>
        <p:cNvGrpSpPr/>
        <p:nvPr/>
      </p:nvGrpSpPr>
      <p:grpSpPr>
        <a:xfrm>
          <a:off x="0" y="0"/>
          <a:ext cx="0" cy="0"/>
          <a:chOff x="0" y="0"/>
          <a:chExt cx="0" cy="0"/>
        </a:xfrm>
      </p:grpSpPr>
      <p:sp>
        <p:nvSpPr>
          <p:cNvPr id="26" name="角丸四角形 24">
            <a:extLst>
              <a:ext uri="{FF2B5EF4-FFF2-40B4-BE49-F238E27FC236}">
                <a16:creationId xmlns:a16="http://schemas.microsoft.com/office/drawing/2014/main" id="{42BC30BE-5FD7-49B1-BAE3-32D7F47D2171}"/>
              </a:ext>
            </a:extLst>
          </p:cNvPr>
          <p:cNvSpPr/>
          <p:nvPr/>
        </p:nvSpPr>
        <p:spPr>
          <a:xfrm>
            <a:off x="12101" y="4473936"/>
            <a:ext cx="5235736" cy="539427"/>
          </a:xfrm>
          <a:prstGeom prst="roundRect">
            <a:avLst/>
          </a:prstGeom>
          <a:noFill/>
          <a:ln>
            <a:noFill/>
          </a:ln>
        </p:spPr>
        <p:style>
          <a:lnRef idx="1">
            <a:schemeClr val="accent4"/>
          </a:lnRef>
          <a:fillRef idx="2">
            <a:schemeClr val="accent4"/>
          </a:fillRef>
          <a:effectRef idx="1">
            <a:schemeClr val="accent4"/>
          </a:effectRef>
          <a:fontRef idx="minor">
            <a:schemeClr val="dk1"/>
          </a:fontRef>
        </p:style>
        <p:txBody>
          <a:bodyPr tIns="45220" bIns="22610" rtlCol="0" anchor="ctr" anchorCtr="1"/>
          <a:lstStyle/>
          <a:p>
            <a:pPr lvl="0"/>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a:p>
            <a:pPr lvl="0"/>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交野市内の企業 </a:t>
            </a:r>
            <a:r>
              <a:rPr lang="en-US" altLang="ja-JP" sz="2400" dirty="0">
                <a:solidFill>
                  <a:srgbClr val="FF0000"/>
                </a:solidFill>
                <a:latin typeface="HGP創英角ｺﾞｼｯｸUB" panose="020B0900000000000000" pitchFamily="50" charset="-128"/>
                <a:ea typeface="HGP創英角ｺﾞｼｯｸUB" panose="020B0900000000000000" pitchFamily="50" charset="-128"/>
              </a:rPr>
              <a:t>9</a:t>
            </a:r>
            <a:r>
              <a:rPr lang="ja-JP" altLang="en-US" sz="2400" dirty="0">
                <a:solidFill>
                  <a:srgbClr val="FF0000"/>
                </a:solidFill>
                <a:latin typeface="HGP創英角ｺﾞｼｯｸUB" panose="020B0900000000000000" pitchFamily="50" charset="-128"/>
                <a:ea typeface="HGP創英角ｺﾞｼｯｸUB" panose="020B0900000000000000" pitchFamily="50" charset="-128"/>
              </a:rPr>
              <a:t>社</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参加予定！</a:t>
            </a:r>
            <a:endParaRPr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grpSp>
        <p:nvGrpSpPr>
          <p:cNvPr id="10" name="グループ化 9"/>
          <p:cNvGrpSpPr/>
          <p:nvPr/>
        </p:nvGrpSpPr>
        <p:grpSpPr>
          <a:xfrm>
            <a:off x="7287200" y="3906005"/>
            <a:ext cx="3243952" cy="813279"/>
            <a:chOff x="6695637" y="3834785"/>
            <a:chExt cx="1990374" cy="705654"/>
          </a:xfrm>
        </p:grpSpPr>
        <p:sp>
          <p:nvSpPr>
            <p:cNvPr id="29" name="正方形/長方形 28"/>
            <p:cNvSpPr/>
            <p:nvPr/>
          </p:nvSpPr>
          <p:spPr>
            <a:xfrm>
              <a:off x="6695637" y="3998526"/>
              <a:ext cx="1990374" cy="5419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52" tIns="29326" rIns="58652" bIns="29326" numCol="1" spcCol="0" rtlCol="0" fromWordArt="0" anchor="ctr" anchorCtr="0" forceAA="0" compatLnSpc="1">
              <a:prstTxWarp prst="textNoShape">
                <a:avLst/>
              </a:prstTxWarp>
              <a:noAutofit/>
            </a:bodyPr>
            <a:lstStyle/>
            <a:p>
              <a:pPr algn="ctr"/>
              <a:endParaRPr kumimoji="1" lang="ja-JP" altLang="en-US" sz="1061"/>
            </a:p>
          </p:txBody>
        </p:sp>
        <p:sp>
          <p:nvSpPr>
            <p:cNvPr id="15" name="正方形/長方形 14"/>
            <p:cNvSpPr/>
            <p:nvPr/>
          </p:nvSpPr>
          <p:spPr>
            <a:xfrm>
              <a:off x="6765366" y="3834785"/>
              <a:ext cx="1854251" cy="507389"/>
            </a:xfrm>
            <a:prstGeom prst="rect">
              <a:avLst/>
            </a:prstGeom>
          </p:spPr>
          <p:txBody>
            <a:bodyPr wrap="square">
              <a:spAutoFit/>
            </a:bodyPr>
            <a:lstStyle/>
            <a:p>
              <a:endParaRPr lang="ja-JP" altLang="en-US" sz="1000" b="1" u="sng" dirty="0">
                <a:uFill>
                  <a:solidFill>
                    <a:srgbClr val="FFFF00"/>
                  </a:solidFill>
                </a:uFill>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100" dirty="0">
                  <a:solidFill>
                    <a:srgbClr val="FF0000"/>
                  </a:solidFill>
                  <a:latin typeface="HG丸ｺﾞｼｯｸM-PRO" panose="020F0600000000000000" pitchFamily="50" charset="-128"/>
                  <a:ea typeface="HG丸ｺﾞｼｯｸM-PRO" panose="020F0600000000000000" pitchFamily="50" charset="-128"/>
                </a:rPr>
                <a:t>ＪＲ河内磐船駅下車  　約１</a:t>
              </a:r>
              <a:r>
                <a:rPr lang="en-US" altLang="ja-JP" sz="1100" dirty="0">
                  <a:solidFill>
                    <a:srgbClr val="FF0000"/>
                  </a:solidFill>
                  <a:latin typeface="HG丸ｺﾞｼｯｸM-PRO" panose="020F0600000000000000" pitchFamily="50" charset="-128"/>
                  <a:ea typeface="HG丸ｺﾞｼｯｸM-PRO" panose="020F0600000000000000" pitchFamily="50" charset="-128"/>
                </a:rPr>
                <a:t>00</a:t>
              </a:r>
              <a:r>
                <a:rPr lang="ja-JP" altLang="en-US" sz="1100" dirty="0">
                  <a:solidFill>
                    <a:srgbClr val="FF0000"/>
                  </a:solidFill>
                  <a:latin typeface="HG丸ｺﾞｼｯｸM-PRO" panose="020F0600000000000000" pitchFamily="50" charset="-128"/>
                  <a:ea typeface="HG丸ｺﾞｼｯｸM-PRO" panose="020F0600000000000000" pitchFamily="50" charset="-128"/>
                </a:rPr>
                <a:t>ｍ</a:t>
              </a:r>
              <a:br>
                <a:rPr lang="ja-JP" altLang="en-US" sz="1100" dirty="0">
                  <a:solidFill>
                    <a:srgbClr val="FF0000"/>
                  </a:solidFill>
                  <a:latin typeface="HG丸ｺﾞｼｯｸM-PRO" panose="020F0600000000000000" pitchFamily="50" charset="-128"/>
                  <a:ea typeface="HG丸ｺﾞｼｯｸM-PRO" panose="020F0600000000000000" pitchFamily="50" charset="-128"/>
                </a:rPr>
              </a:br>
              <a:r>
                <a:rPr lang="ja-JP" altLang="en-US" sz="1100" dirty="0">
                  <a:solidFill>
                    <a:srgbClr val="FF0000"/>
                  </a:solidFill>
                  <a:latin typeface="HG丸ｺﾞｼｯｸM-PRO" panose="020F0600000000000000" pitchFamily="50" charset="-128"/>
                  <a:ea typeface="HG丸ｺﾞｼｯｸM-PRO" panose="020F0600000000000000" pitchFamily="50" charset="-128"/>
                </a:rPr>
                <a:t>　京阪河内森駅下車　 　 約３</a:t>
              </a:r>
              <a:r>
                <a:rPr lang="en-US" altLang="ja-JP" sz="1100" dirty="0">
                  <a:solidFill>
                    <a:srgbClr val="FF0000"/>
                  </a:solidFill>
                  <a:latin typeface="HG丸ｺﾞｼｯｸM-PRO" panose="020F0600000000000000" pitchFamily="50" charset="-128"/>
                  <a:ea typeface="HG丸ｺﾞｼｯｸM-PRO" panose="020F0600000000000000" pitchFamily="50" charset="-128"/>
                </a:rPr>
                <a:t>00</a:t>
              </a:r>
              <a:r>
                <a:rPr lang="ja-JP" altLang="en-US" sz="1100" dirty="0">
                  <a:solidFill>
                    <a:srgbClr val="FF0000"/>
                  </a:solidFill>
                  <a:latin typeface="HG丸ｺﾞｼｯｸM-PRO" panose="020F0600000000000000" pitchFamily="50" charset="-128"/>
                  <a:ea typeface="HG丸ｺﾞｼｯｸM-PRO" panose="020F0600000000000000" pitchFamily="50" charset="-128"/>
                </a:rPr>
                <a:t>ｍ</a:t>
              </a:r>
            </a:p>
          </p:txBody>
        </p:sp>
      </p:grpSp>
      <p:sp>
        <p:nvSpPr>
          <p:cNvPr id="16" name="角丸四角形 15"/>
          <p:cNvSpPr/>
          <p:nvPr/>
        </p:nvSpPr>
        <p:spPr>
          <a:xfrm>
            <a:off x="7383842" y="6300630"/>
            <a:ext cx="3050668" cy="816501"/>
          </a:xfrm>
          <a:prstGeom prst="roundRect">
            <a:avLst>
              <a:gd name="adj" fmla="val 15331"/>
            </a:avLst>
          </a:prstGeom>
          <a:ln>
            <a:noFill/>
          </a:ln>
        </p:spPr>
        <p:style>
          <a:lnRef idx="2">
            <a:schemeClr val="accent6"/>
          </a:lnRef>
          <a:fillRef idx="1">
            <a:schemeClr val="lt1"/>
          </a:fillRef>
          <a:effectRef idx="0">
            <a:schemeClr val="accent6"/>
          </a:effectRef>
          <a:fontRef idx="minor">
            <a:schemeClr val="dk1"/>
          </a:fontRef>
        </p:style>
        <p:txBody>
          <a:bodyPr lIns="0" rIns="0" rtlCol="0" anchor="ctr"/>
          <a:lstStyle/>
          <a:p>
            <a:r>
              <a:rPr lang="ja-JP" altLang="en-US" sz="1050" b="1" dirty="0">
                <a:solidFill>
                  <a:srgbClr val="FF0000"/>
                </a:solidFill>
              </a:rPr>
              <a:t>★お問合せ先★</a:t>
            </a:r>
            <a:endParaRPr lang="en-US" altLang="ja-JP" sz="1050" b="1" dirty="0">
              <a:solidFill>
                <a:srgbClr val="FF0000"/>
              </a:solidFill>
            </a:endParaRPr>
          </a:p>
          <a:p>
            <a:r>
              <a:rPr lang="ja-JP" altLang="en-US" sz="1000" b="1" dirty="0">
                <a:solidFill>
                  <a:srgbClr val="006BBC"/>
                </a:solidFill>
              </a:rPr>
              <a:t>（平日　</a:t>
            </a:r>
            <a:r>
              <a:rPr lang="en-US" altLang="ja-JP" sz="1000" b="1" dirty="0">
                <a:solidFill>
                  <a:srgbClr val="006BBC"/>
                </a:solidFill>
              </a:rPr>
              <a:t>8:30</a:t>
            </a:r>
            <a:r>
              <a:rPr lang="ja-JP" altLang="en-US" sz="1000" b="1" dirty="0">
                <a:solidFill>
                  <a:srgbClr val="006BBC"/>
                </a:solidFill>
              </a:rPr>
              <a:t>～</a:t>
            </a:r>
            <a:r>
              <a:rPr lang="en-US" altLang="ja-JP" sz="1000" b="1" dirty="0">
                <a:solidFill>
                  <a:srgbClr val="006BBC"/>
                </a:solidFill>
              </a:rPr>
              <a:t>17:15</a:t>
            </a:r>
            <a:r>
              <a:rPr lang="ja-JP" altLang="en-US" sz="1000" b="1" dirty="0">
                <a:solidFill>
                  <a:srgbClr val="006BBC"/>
                </a:solidFill>
              </a:rPr>
              <a:t>）</a:t>
            </a:r>
            <a:endParaRPr lang="en-US" altLang="ja-JP" sz="1000" b="1" dirty="0">
              <a:solidFill>
                <a:srgbClr val="006BBC"/>
              </a:solidFill>
            </a:endParaRPr>
          </a:p>
          <a:p>
            <a:r>
              <a:rPr lang="ja-JP" altLang="en-US" sz="1050" b="1" dirty="0">
                <a:solidFill>
                  <a:schemeClr val="tx1"/>
                </a:solidFill>
                <a:latin typeface="HG丸ｺﾞｼｯｸM-PRO" panose="020F0600000000000000" pitchFamily="50" charset="-128"/>
                <a:ea typeface="HG丸ｺﾞｼｯｸM-PRO" panose="020F0600000000000000" pitchFamily="50" charset="-128"/>
              </a:rPr>
              <a:t>ハローワーク枚方　</a:t>
            </a:r>
            <a:r>
              <a:rPr lang="en-US" altLang="ja-JP" sz="1050" b="1" dirty="0">
                <a:solidFill>
                  <a:schemeClr val="tx1"/>
                </a:solidFill>
                <a:latin typeface="HG丸ｺﾞｼｯｸM-PRO" panose="020F0600000000000000" pitchFamily="50" charset="-128"/>
                <a:ea typeface="HG丸ｺﾞｼｯｸM-PRO" panose="020F0600000000000000" pitchFamily="50" charset="-128"/>
              </a:rPr>
              <a:t>   TEL 072</a:t>
            </a:r>
            <a:r>
              <a:rPr lang="ja-JP" altLang="en-US" sz="1050" b="1" dirty="0">
                <a:solidFill>
                  <a:schemeClr val="tx1"/>
                </a:solidFill>
                <a:latin typeface="HG丸ｺﾞｼｯｸM-PRO" panose="020F0600000000000000" pitchFamily="50" charset="-128"/>
                <a:ea typeface="HG丸ｺﾞｼｯｸM-PRO" panose="020F0600000000000000" pitchFamily="50" charset="-128"/>
              </a:rPr>
              <a:t>－</a:t>
            </a:r>
            <a:r>
              <a:rPr lang="en-US" altLang="ja-JP" sz="1050" b="1" dirty="0">
                <a:solidFill>
                  <a:schemeClr val="tx1"/>
                </a:solidFill>
                <a:latin typeface="HG丸ｺﾞｼｯｸM-PRO" panose="020F0600000000000000" pitchFamily="50" charset="-128"/>
                <a:ea typeface="HG丸ｺﾞｼｯｸM-PRO" panose="020F0600000000000000" pitchFamily="50" charset="-128"/>
              </a:rPr>
              <a:t>841</a:t>
            </a:r>
            <a:r>
              <a:rPr lang="ja-JP" altLang="en-US" sz="1050" b="1" dirty="0">
                <a:solidFill>
                  <a:schemeClr val="tx1"/>
                </a:solidFill>
                <a:latin typeface="HG丸ｺﾞｼｯｸM-PRO" panose="020F0600000000000000" pitchFamily="50" charset="-128"/>
                <a:ea typeface="HG丸ｺﾞｼｯｸM-PRO" panose="020F0600000000000000" pitchFamily="50" charset="-128"/>
              </a:rPr>
              <a:t>－</a:t>
            </a:r>
            <a:r>
              <a:rPr lang="en-US" altLang="ja-JP" sz="1050" b="1" dirty="0">
                <a:solidFill>
                  <a:schemeClr val="tx1"/>
                </a:solidFill>
                <a:latin typeface="HG丸ｺﾞｼｯｸM-PRO" panose="020F0600000000000000" pitchFamily="50" charset="-128"/>
                <a:ea typeface="HG丸ｺﾞｼｯｸM-PRO" panose="020F0600000000000000" pitchFamily="50" charset="-128"/>
              </a:rPr>
              <a:t>3363</a:t>
            </a:r>
            <a:r>
              <a:rPr lang="ja-JP" altLang="en-US" sz="1050" b="1" dirty="0">
                <a:solidFill>
                  <a:schemeClr val="tx1"/>
                </a:solidFill>
                <a:latin typeface="HG丸ｺﾞｼｯｸM-PRO" panose="020F0600000000000000" pitchFamily="50" charset="-128"/>
                <a:ea typeface="HG丸ｺﾞｼｯｸM-PRO" panose="020F0600000000000000" pitchFamily="50" charset="-128"/>
              </a:rPr>
              <a:t>　</a:t>
            </a:r>
            <a:endParaRPr lang="en-US" altLang="ja-JP" sz="1050" b="1"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050" b="1" dirty="0">
                <a:solidFill>
                  <a:schemeClr val="tx1"/>
                </a:solidFill>
                <a:latin typeface="HG丸ｺﾞｼｯｸM-PRO" panose="020F0600000000000000" pitchFamily="50" charset="-128"/>
                <a:ea typeface="HG丸ｺﾞｼｯｸM-PRO" panose="020F0600000000000000" pitchFamily="50" charset="-128"/>
              </a:rPr>
              <a:t>職業相談部門（部門コード</a:t>
            </a:r>
            <a:r>
              <a:rPr lang="en-US" altLang="ja-JP" sz="1050" b="1" dirty="0">
                <a:solidFill>
                  <a:schemeClr val="tx1"/>
                </a:solidFill>
                <a:latin typeface="HG丸ｺﾞｼｯｸM-PRO" panose="020F0600000000000000" pitchFamily="50" charset="-128"/>
                <a:ea typeface="HG丸ｺﾞｼｯｸM-PRO" panose="020F0600000000000000" pitchFamily="50" charset="-128"/>
              </a:rPr>
              <a:t>4</a:t>
            </a:r>
            <a:r>
              <a:rPr lang="ja-JP" altLang="en-US" sz="1050" b="1" dirty="0">
                <a:solidFill>
                  <a:schemeClr val="tx1"/>
                </a:solidFill>
                <a:latin typeface="HG丸ｺﾞｼｯｸM-PRO" panose="020F0600000000000000" pitchFamily="50" charset="-128"/>
                <a:ea typeface="HG丸ｺﾞｼｯｸM-PRO" panose="020F0600000000000000" pitchFamily="50" charset="-128"/>
              </a:rPr>
              <a:t>１＃）</a:t>
            </a:r>
            <a:endParaRPr lang="en-US" altLang="ja-JP" sz="1050" b="1" dirty="0">
              <a:solidFill>
                <a:schemeClr val="tx1"/>
              </a:solidFill>
              <a:latin typeface="HG丸ｺﾞｼｯｸM-PRO" panose="020F0600000000000000" pitchFamily="50" charset="-128"/>
              <a:ea typeface="HG丸ｺﾞｼｯｸM-PRO" panose="020F0600000000000000" pitchFamily="50" charset="-128"/>
            </a:endParaRPr>
          </a:p>
          <a:p>
            <a:pPr algn="ctr"/>
            <a:endParaRPr lang="en-US" altLang="ja-JP" sz="800" b="1" dirty="0">
              <a:solidFill>
                <a:schemeClr val="tx1"/>
              </a:solidFill>
            </a:endParaRPr>
          </a:p>
        </p:txBody>
      </p:sp>
      <p:sp>
        <p:nvSpPr>
          <p:cNvPr id="18" name="正方形/長方形 17"/>
          <p:cNvSpPr/>
          <p:nvPr/>
        </p:nvSpPr>
        <p:spPr>
          <a:xfrm>
            <a:off x="419152" y="6685409"/>
            <a:ext cx="6697043" cy="792700"/>
          </a:xfrm>
          <a:prstGeom prst="rect">
            <a:avLst/>
          </a:prstGeom>
          <a:solidFill>
            <a:srgbClr val="006B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39" b="1"/>
          </a:p>
        </p:txBody>
      </p:sp>
      <p:sp>
        <p:nvSpPr>
          <p:cNvPr id="19" name="テキスト ボックス 18"/>
          <p:cNvSpPr txBox="1"/>
          <p:nvPr/>
        </p:nvSpPr>
        <p:spPr>
          <a:xfrm>
            <a:off x="610495" y="6726230"/>
            <a:ext cx="6370456" cy="396541"/>
          </a:xfrm>
          <a:prstGeom prst="rect">
            <a:avLst/>
          </a:prstGeom>
          <a:noFill/>
        </p:spPr>
        <p:txBody>
          <a:bodyPr wrap="square" lIns="57425" tIns="28713" rIns="57425" bIns="28713" rtlCol="0">
            <a:spAutoFit/>
          </a:bodyPr>
          <a:lstStyle/>
          <a:p>
            <a:r>
              <a:rPr lang="ja-JP" altLang="ja-JP" sz="1100" dirty="0">
                <a:solidFill>
                  <a:schemeClr val="bg1"/>
                </a:solidFill>
                <a:latin typeface="HGSｺﾞｼｯｸM" panose="020B0600000000000000" pitchFamily="50" charset="-128"/>
                <a:ea typeface="HGSｺﾞｼｯｸM" panose="020B0600000000000000" pitchFamily="50" charset="-128"/>
              </a:rPr>
              <a:t>【主催】</a:t>
            </a:r>
            <a:r>
              <a:rPr lang="ja-JP" altLang="en-US" sz="1100" dirty="0">
                <a:solidFill>
                  <a:schemeClr val="bg1"/>
                </a:solidFill>
                <a:latin typeface="HGSｺﾞｼｯｸM" panose="020B0600000000000000" pitchFamily="50" charset="-128"/>
                <a:ea typeface="HGSｺﾞｼｯｸM" panose="020B0600000000000000" pitchFamily="50" charset="-128"/>
              </a:rPr>
              <a:t>交野市、</a:t>
            </a:r>
            <a:r>
              <a:rPr lang="ja-JP" altLang="ja-JP" sz="1100" dirty="0">
                <a:solidFill>
                  <a:schemeClr val="bg1"/>
                </a:solidFill>
                <a:latin typeface="HGSｺﾞｼｯｸM" panose="020B0600000000000000" pitchFamily="50" charset="-128"/>
                <a:ea typeface="HGSｺﾞｼｯｸM" panose="020B0600000000000000" pitchFamily="50" charset="-128"/>
              </a:rPr>
              <a:t>ハローワーク枚方、枚方雇用開発協会</a:t>
            </a:r>
            <a:r>
              <a:rPr lang="en-US" altLang="ja-JP" sz="1100" dirty="0">
                <a:solidFill>
                  <a:schemeClr val="bg1"/>
                </a:solidFill>
                <a:latin typeface="HGSｺﾞｼｯｸM" panose="020B0600000000000000" pitchFamily="50" charset="-128"/>
                <a:ea typeface="HGSｺﾞｼｯｸM" panose="020B0600000000000000" pitchFamily="50" charset="-128"/>
              </a:rPr>
              <a:t>  </a:t>
            </a:r>
          </a:p>
          <a:p>
            <a:r>
              <a:rPr lang="ja-JP" altLang="ja-JP" sz="1100" dirty="0">
                <a:solidFill>
                  <a:schemeClr val="bg1"/>
                </a:solidFill>
                <a:latin typeface="HGSｺﾞｼｯｸM" panose="020B0600000000000000" pitchFamily="50" charset="-128"/>
                <a:ea typeface="HGSｺﾞｼｯｸM" panose="020B0600000000000000" pitchFamily="50" charset="-128"/>
              </a:rPr>
              <a:t>【協力】</a:t>
            </a:r>
            <a:r>
              <a:rPr lang="ja-JP" altLang="en-US" sz="1100" dirty="0">
                <a:solidFill>
                  <a:schemeClr val="bg1"/>
                </a:solidFill>
                <a:latin typeface="HGSｺﾞｼｯｸM" panose="020B0600000000000000" pitchFamily="50" charset="-128"/>
                <a:ea typeface="HGSｺﾞｼｯｸM" panose="020B0600000000000000" pitchFamily="50" charset="-128"/>
              </a:rPr>
              <a:t>・</a:t>
            </a:r>
            <a:r>
              <a:rPr lang="en-US" altLang="ja-JP" sz="1100" dirty="0">
                <a:solidFill>
                  <a:schemeClr val="bg1"/>
                </a:solidFill>
                <a:latin typeface="HGSｺﾞｼｯｸM" panose="020B0600000000000000" pitchFamily="50" charset="-128"/>
                <a:ea typeface="HGSｺﾞｼｯｸM" panose="020B0600000000000000" pitchFamily="50" charset="-128"/>
              </a:rPr>
              <a:t>(</a:t>
            </a:r>
            <a:r>
              <a:rPr lang="ja-JP" altLang="ja-JP" sz="1100" dirty="0">
                <a:solidFill>
                  <a:schemeClr val="bg1"/>
                </a:solidFill>
                <a:latin typeface="HGSｺﾞｼｯｸM" panose="020B0600000000000000" pitchFamily="50" charset="-128"/>
                <a:ea typeface="HGSｺﾞｼｯｸM" panose="020B0600000000000000" pitchFamily="50" charset="-128"/>
              </a:rPr>
              <a:t>公社</a:t>
            </a:r>
            <a:r>
              <a:rPr lang="en-US" altLang="ja-JP" sz="1100" dirty="0">
                <a:solidFill>
                  <a:schemeClr val="bg1"/>
                </a:solidFill>
                <a:latin typeface="HGSｺﾞｼｯｸM" panose="020B0600000000000000" pitchFamily="50" charset="-128"/>
                <a:ea typeface="HGSｺﾞｼｯｸM" panose="020B0600000000000000" pitchFamily="50" charset="-128"/>
              </a:rPr>
              <a:t>)</a:t>
            </a:r>
            <a:r>
              <a:rPr lang="ja-JP" altLang="en-US" sz="1100" dirty="0">
                <a:solidFill>
                  <a:schemeClr val="bg1"/>
                </a:solidFill>
                <a:latin typeface="HGSｺﾞｼｯｸM" panose="020B0600000000000000" pitchFamily="50" charset="-128"/>
                <a:ea typeface="HGSｺﾞｼｯｸM" panose="020B0600000000000000" pitchFamily="50" charset="-128"/>
              </a:rPr>
              <a:t>交野</a:t>
            </a:r>
            <a:r>
              <a:rPr lang="ja-JP" altLang="ja-JP" sz="1100" dirty="0">
                <a:solidFill>
                  <a:schemeClr val="bg1"/>
                </a:solidFill>
                <a:latin typeface="HGSｺﾞｼｯｸM" panose="020B0600000000000000" pitchFamily="50" charset="-128"/>
                <a:ea typeface="HGSｺﾞｼｯｸM" panose="020B0600000000000000" pitchFamily="50" charset="-128"/>
              </a:rPr>
              <a:t>市シルバー人材センター</a:t>
            </a:r>
            <a:r>
              <a:rPr lang="ja-JP" altLang="en-US" sz="1100" dirty="0">
                <a:solidFill>
                  <a:schemeClr val="bg1"/>
                </a:solidFill>
                <a:latin typeface="HGSｺﾞｼｯｸM" panose="020B0600000000000000" pitchFamily="50" charset="-128"/>
                <a:ea typeface="HGSｺﾞｼｯｸM" panose="020B0600000000000000" pitchFamily="50" charset="-128"/>
              </a:rPr>
              <a:t>、大阪府立北大阪高等職業技術専門校</a:t>
            </a:r>
            <a:endParaRPr lang="ja-JP" altLang="ja-JP" sz="1100" dirty="0">
              <a:solidFill>
                <a:schemeClr val="bg1"/>
              </a:solidFill>
              <a:latin typeface="HGSｺﾞｼｯｸM" panose="020B0600000000000000" pitchFamily="50" charset="-128"/>
              <a:ea typeface="HGSｺﾞｼｯｸM" panose="020B0600000000000000" pitchFamily="50" charset="-128"/>
            </a:endParaRPr>
          </a:p>
        </p:txBody>
      </p:sp>
      <p:sp>
        <p:nvSpPr>
          <p:cNvPr id="20" name="テキスト ボックス 19"/>
          <p:cNvSpPr txBox="1"/>
          <p:nvPr/>
        </p:nvSpPr>
        <p:spPr>
          <a:xfrm>
            <a:off x="642786" y="7117131"/>
            <a:ext cx="6240135" cy="253916"/>
          </a:xfrm>
          <a:prstGeom prst="rect">
            <a:avLst/>
          </a:prstGeom>
          <a:noFill/>
        </p:spPr>
        <p:txBody>
          <a:bodyPr wrap="square" rtlCol="0">
            <a:spAutoFit/>
          </a:bodyPr>
          <a:lstStyle/>
          <a:p>
            <a:r>
              <a:rPr lang="en-US" altLang="ja-JP" sz="1050" dirty="0">
                <a:solidFill>
                  <a:schemeClr val="bg1"/>
                </a:solidFill>
                <a:latin typeface="HGPｺﾞｼｯｸM" panose="020B0600000000000000" pitchFamily="50" charset="-128"/>
                <a:ea typeface="HGPｺﾞｼｯｸM" panose="020B0600000000000000" pitchFamily="50" charset="-128"/>
              </a:rPr>
              <a:t>※</a:t>
            </a:r>
            <a:r>
              <a:rPr lang="ja-JP" altLang="en-US" sz="1050" dirty="0">
                <a:solidFill>
                  <a:schemeClr val="bg1"/>
                </a:solidFill>
                <a:latin typeface="HGPｺﾞｼｯｸM" panose="020B0600000000000000" pitchFamily="50" charset="-128"/>
                <a:ea typeface="HGPｺﾞｼｯｸM" panose="020B0600000000000000" pitchFamily="50" charset="-128"/>
              </a:rPr>
              <a:t>開催当日、</a:t>
            </a:r>
            <a:r>
              <a:rPr lang="en-US" altLang="ja-JP" sz="1050" dirty="0">
                <a:solidFill>
                  <a:schemeClr val="bg1"/>
                </a:solidFill>
                <a:latin typeface="HGPｺﾞｼｯｸM" panose="020B0600000000000000" pitchFamily="50" charset="-128"/>
                <a:ea typeface="HGPｺﾞｼｯｸM" panose="020B0600000000000000" pitchFamily="50" charset="-128"/>
              </a:rPr>
              <a:t>10</a:t>
            </a:r>
            <a:r>
              <a:rPr lang="ja-JP" altLang="en-US" sz="1050" dirty="0">
                <a:solidFill>
                  <a:schemeClr val="bg1"/>
                </a:solidFill>
                <a:latin typeface="HGPｺﾞｼｯｸM" panose="020B0600000000000000" pitchFamily="50" charset="-128"/>
                <a:ea typeface="HGPｺﾞｼｯｸM" panose="020B0600000000000000" pitchFamily="50" charset="-128"/>
              </a:rPr>
              <a:t>時時点で東部大阪に暴風・大雨の特別警報、暴風警報が発令された場合は、中止とします。</a:t>
            </a:r>
          </a:p>
        </p:txBody>
      </p:sp>
      <p:sp>
        <p:nvSpPr>
          <p:cNvPr id="3" name="正方形/長方形 2">
            <a:extLst>
              <a:ext uri="{FF2B5EF4-FFF2-40B4-BE49-F238E27FC236}">
                <a16:creationId xmlns:a16="http://schemas.microsoft.com/office/drawing/2014/main" id="{789137EF-38B7-470A-80FE-1F1E7604939B}"/>
              </a:ext>
            </a:extLst>
          </p:cNvPr>
          <p:cNvSpPr/>
          <p:nvPr/>
        </p:nvSpPr>
        <p:spPr>
          <a:xfrm>
            <a:off x="825181" y="97259"/>
            <a:ext cx="11184064" cy="12812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6600" b="1" spc="12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n-ea"/>
                <a:ea typeface="$ＪＳ明朝" panose="04030B090D0B02020403" pitchFamily="17" charset="-128"/>
              </a:rPr>
              <a:t>就職面接会 </a:t>
            </a:r>
            <a:r>
              <a:rPr kumimoji="1" lang="en-US" altLang="ja-JP" sz="6600" b="1" spc="12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n-ea"/>
                <a:ea typeface="$ＪＳ明朝" panose="04030B090D0B02020403" pitchFamily="17" charset="-128"/>
              </a:rPr>
              <a:t>in </a:t>
            </a:r>
            <a:r>
              <a:rPr kumimoji="1" lang="ja-JP" altLang="en-US" sz="6600" b="1" spc="12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n-ea"/>
                <a:ea typeface="$ＪＳ明朝" panose="04030B090D0B02020403" pitchFamily="17" charset="-128"/>
              </a:rPr>
              <a:t>交野</a:t>
            </a:r>
          </a:p>
        </p:txBody>
      </p:sp>
      <p:sp>
        <p:nvSpPr>
          <p:cNvPr id="32" name="角丸四角形 31"/>
          <p:cNvSpPr/>
          <p:nvPr/>
        </p:nvSpPr>
        <p:spPr>
          <a:xfrm>
            <a:off x="530821" y="1304955"/>
            <a:ext cx="6930681" cy="3439333"/>
          </a:xfrm>
          <a:prstGeom prst="roundRect">
            <a:avLst>
              <a:gd name="adj" fmla="val 895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273" dirty="0"/>
              <a:t>◎ミニ面接会時の受付について</a:t>
            </a:r>
          </a:p>
          <a:p>
            <a:r>
              <a:rPr lang="en-US" altLang="ja-JP" sz="1273" dirty="0"/>
              <a:t> </a:t>
            </a:r>
            <a:endParaRPr lang="ja-JP" altLang="ja-JP" sz="1273" dirty="0"/>
          </a:p>
        </p:txBody>
      </p:sp>
      <p:pic>
        <p:nvPicPr>
          <p:cNvPr id="38" name="図 3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1329" y="124916"/>
            <a:ext cx="1645345" cy="1611255"/>
          </a:xfrm>
          <a:prstGeom prst="rect">
            <a:avLst/>
          </a:prstGeom>
        </p:spPr>
      </p:pic>
      <p:pic>
        <p:nvPicPr>
          <p:cNvPr id="55" name="図 54"/>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242094">
            <a:off x="8872265" y="5863646"/>
            <a:ext cx="1241703" cy="755819"/>
          </a:xfrm>
          <a:prstGeom prst="rect">
            <a:avLst/>
          </a:prstGeom>
        </p:spPr>
      </p:pic>
      <p:sp>
        <p:nvSpPr>
          <p:cNvPr id="13" name="角丸四角形 12"/>
          <p:cNvSpPr/>
          <p:nvPr/>
        </p:nvSpPr>
        <p:spPr>
          <a:xfrm>
            <a:off x="9508632" y="1144312"/>
            <a:ext cx="1043968" cy="173807"/>
          </a:xfrm>
          <a:prstGeom prst="roundRect">
            <a:avLst/>
          </a:prstGeom>
          <a:solidFill>
            <a:schemeClr val="bg1"/>
          </a:solidFill>
          <a:ln w="12700">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754" b="1" dirty="0">
                <a:solidFill>
                  <a:srgbClr val="FF0000"/>
                </a:solidFill>
              </a:rPr>
              <a:t>アクセスＭＡＰ</a:t>
            </a:r>
          </a:p>
        </p:txBody>
      </p:sp>
      <p:pic>
        <p:nvPicPr>
          <p:cNvPr id="2" name="図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19267" y="1479212"/>
            <a:ext cx="3069321" cy="2549450"/>
          </a:xfrm>
          <a:prstGeom prst="rect">
            <a:avLst/>
          </a:prstGeom>
        </p:spPr>
      </p:pic>
      <p:sp>
        <p:nvSpPr>
          <p:cNvPr id="11" name="テキスト ボックス 10"/>
          <p:cNvSpPr txBox="1"/>
          <p:nvPr/>
        </p:nvSpPr>
        <p:spPr>
          <a:xfrm>
            <a:off x="5736215" y="3410347"/>
            <a:ext cx="1146706" cy="179408"/>
          </a:xfrm>
          <a:prstGeom prst="rect">
            <a:avLst/>
          </a:prstGeom>
          <a:noFill/>
        </p:spPr>
        <p:txBody>
          <a:bodyPr wrap="square" rtlCol="0">
            <a:spAutoFit/>
          </a:bodyPr>
          <a:lstStyle/>
          <a:p>
            <a:r>
              <a:rPr kumimoji="1" lang="ja-JP" altLang="en-US" sz="566" b="1" dirty="0"/>
              <a:t>交野市　おり</a:t>
            </a:r>
            <a:r>
              <a:rPr kumimoji="1" lang="ja-JP" altLang="en-US" sz="566" b="1" dirty="0" err="1"/>
              <a:t>ひめちゃん</a:t>
            </a:r>
            <a:endParaRPr kumimoji="1" lang="ja-JP" altLang="en-US" sz="566" b="1" dirty="0"/>
          </a:p>
        </p:txBody>
      </p:sp>
      <p:sp>
        <p:nvSpPr>
          <p:cNvPr id="46" name="テキスト ボックス 45"/>
          <p:cNvSpPr txBox="1"/>
          <p:nvPr/>
        </p:nvSpPr>
        <p:spPr>
          <a:xfrm>
            <a:off x="9677005" y="5684606"/>
            <a:ext cx="1041899" cy="266483"/>
          </a:xfrm>
          <a:prstGeom prst="rect">
            <a:avLst/>
          </a:prstGeom>
          <a:noFill/>
        </p:spPr>
        <p:txBody>
          <a:bodyPr wrap="square" rtlCol="0">
            <a:spAutoFit/>
          </a:bodyPr>
          <a:lstStyle/>
          <a:p>
            <a:pPr algn="ctr"/>
            <a:r>
              <a:rPr kumimoji="1" lang="ja-JP" altLang="en-US" sz="566" b="1" dirty="0"/>
              <a:t>ハローワーク枚方</a:t>
            </a:r>
            <a:endParaRPr kumimoji="1" lang="en-US" altLang="ja-JP" sz="566" b="1" dirty="0"/>
          </a:p>
          <a:p>
            <a:pPr algn="ctr"/>
            <a:r>
              <a:rPr kumimoji="1" lang="ja-JP" altLang="en-US" sz="566" b="1" dirty="0" err="1"/>
              <a:t>ひらぺんさん</a:t>
            </a:r>
            <a:endParaRPr kumimoji="1" lang="ja-JP" altLang="en-US" sz="566" b="1" dirty="0"/>
          </a:p>
        </p:txBody>
      </p:sp>
      <p:grpSp>
        <p:nvGrpSpPr>
          <p:cNvPr id="14" name="グループ化 13"/>
          <p:cNvGrpSpPr/>
          <p:nvPr/>
        </p:nvGrpSpPr>
        <p:grpSpPr>
          <a:xfrm>
            <a:off x="287369" y="1936"/>
            <a:ext cx="10265231" cy="5154178"/>
            <a:chOff x="244565" y="-329659"/>
            <a:chExt cx="10265231" cy="4499945"/>
          </a:xfrm>
        </p:grpSpPr>
        <p:sp>
          <p:nvSpPr>
            <p:cNvPr id="6" name="テキスト ボックス 5"/>
            <p:cNvSpPr txBox="1"/>
            <p:nvPr/>
          </p:nvSpPr>
          <p:spPr>
            <a:xfrm>
              <a:off x="1957584" y="1714274"/>
              <a:ext cx="4399509" cy="698645"/>
            </a:xfrm>
            <a:prstGeom prst="rect">
              <a:avLst/>
            </a:prstGeom>
            <a:noFill/>
          </p:spPr>
          <p:txBody>
            <a:bodyPr wrap="square" rtlCol="0">
              <a:spAutoFit/>
            </a:bodyPr>
            <a:lstStyle/>
            <a:p>
              <a:r>
                <a:rPr kumimoji="1" lang="ja-JP" altLang="en-US" sz="1600" b="1" dirty="0">
                  <a:latin typeface="+mn-ea"/>
                </a:rPr>
                <a:t>交野市立保健福祉総合センター</a:t>
              </a:r>
              <a:endParaRPr kumimoji="1" lang="en-US" altLang="ja-JP" sz="1600" b="1" dirty="0">
                <a:latin typeface="+mn-ea"/>
              </a:endParaRPr>
            </a:p>
            <a:p>
              <a:r>
                <a:rPr kumimoji="1" lang="ja-JP" altLang="en-US" sz="1600" b="1" dirty="0">
                  <a:latin typeface="+mn-ea"/>
                </a:rPr>
                <a:t>　　（ゆうゆうセンター</a:t>
              </a:r>
              <a:r>
                <a:rPr kumimoji="1" lang="ja-JP" altLang="en-US" sz="1000" b="1" dirty="0">
                  <a:latin typeface="+mn-ea"/>
                </a:rPr>
                <a:t>）</a:t>
              </a:r>
              <a:endParaRPr kumimoji="1" lang="en-US" altLang="ja-JP" sz="1000" b="1" dirty="0">
                <a:latin typeface="+mn-ea"/>
              </a:endParaRPr>
            </a:p>
            <a:p>
              <a:r>
                <a:rPr lang="ja-JP" altLang="en-US" sz="1400" b="1" dirty="0">
                  <a:latin typeface="+mn-ea"/>
                </a:rPr>
                <a:t>   交野市天野が原町</a:t>
              </a:r>
              <a:r>
                <a:rPr lang="en-US" altLang="ja-JP" sz="1400" b="1" dirty="0">
                  <a:latin typeface="+mn-ea"/>
                </a:rPr>
                <a:t>5-5-1</a:t>
              </a:r>
              <a:endParaRPr kumimoji="1" lang="ja-JP" altLang="en-US" sz="1400" b="1" dirty="0">
                <a:latin typeface="+mn-ea"/>
              </a:endParaRPr>
            </a:p>
          </p:txBody>
        </p:sp>
        <p:sp>
          <p:nvSpPr>
            <p:cNvPr id="8" name="雲 7"/>
            <p:cNvSpPr/>
            <p:nvPr/>
          </p:nvSpPr>
          <p:spPr>
            <a:xfrm>
              <a:off x="540049" y="1743438"/>
              <a:ext cx="1477598" cy="489012"/>
            </a:xfrm>
            <a:prstGeom prst="cloud">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tx1"/>
                  </a:solidFill>
                  <a:latin typeface="MS UI Gothic" panose="020B0600070205080204" pitchFamily="50" charset="-128"/>
                  <a:ea typeface="MS UI Gothic" panose="020B0600070205080204" pitchFamily="50" charset="-128"/>
                </a:rPr>
                <a:t>【</a:t>
              </a:r>
              <a:r>
                <a:rPr kumimoji="1" lang="ja-JP" altLang="en-US" sz="1600" b="1" dirty="0">
                  <a:solidFill>
                    <a:schemeClr val="tx1"/>
                  </a:solidFill>
                  <a:latin typeface="MS UI Gothic" panose="020B0600070205080204" pitchFamily="50" charset="-128"/>
                  <a:ea typeface="MS UI Gothic" panose="020B0600070205080204" pitchFamily="50" charset="-128"/>
                </a:rPr>
                <a:t>場　所</a:t>
              </a:r>
              <a:r>
                <a:rPr kumimoji="1" lang="en-US" altLang="ja-JP" sz="1600" b="1" dirty="0">
                  <a:solidFill>
                    <a:schemeClr val="tx1"/>
                  </a:solidFill>
                  <a:latin typeface="MS UI Gothic" panose="020B0600070205080204" pitchFamily="50" charset="-128"/>
                  <a:ea typeface="MS UI Gothic" panose="020B0600070205080204" pitchFamily="50" charset="-128"/>
                </a:rPr>
                <a:t>】</a:t>
              </a:r>
              <a:endParaRPr kumimoji="1" lang="ja-JP" altLang="en-US" sz="1600" b="1" dirty="0">
                <a:solidFill>
                  <a:schemeClr val="tx1"/>
                </a:solidFill>
                <a:latin typeface="MS UI Gothic" panose="020B0600070205080204" pitchFamily="50" charset="-128"/>
                <a:ea typeface="MS UI Gothic" panose="020B0600070205080204" pitchFamily="50" charset="-128"/>
              </a:endParaRPr>
            </a:p>
          </p:txBody>
        </p:sp>
        <p:sp>
          <p:nvSpPr>
            <p:cNvPr id="9" name="雲 8"/>
            <p:cNvSpPr/>
            <p:nvPr/>
          </p:nvSpPr>
          <p:spPr>
            <a:xfrm>
              <a:off x="3808890" y="1957853"/>
              <a:ext cx="1168541" cy="242993"/>
            </a:xfrm>
            <a:prstGeom prst="cloud">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56" b="1" dirty="0">
                <a:solidFill>
                  <a:schemeClr val="tx1"/>
                </a:solidFill>
                <a:latin typeface="MS UI Gothic" panose="020B0600070205080204" pitchFamily="50" charset="-128"/>
                <a:ea typeface="MS UI Gothic" panose="020B0600070205080204" pitchFamily="50" charset="-128"/>
              </a:endParaRPr>
            </a:p>
          </p:txBody>
        </p:sp>
        <p:pic>
          <p:nvPicPr>
            <p:cNvPr id="39" name="図 38"/>
            <p:cNvPicPr>
              <a:picLocks noChangeAspect="1"/>
            </p:cNvPicPr>
            <p:nvPr/>
          </p:nvPicPr>
          <p:blipFill rotWithShape="1">
            <a:blip r:embed="rId6" cstate="hqprint">
              <a:extLst>
                <a:ext uri="{28A0092B-C50C-407E-A947-70E740481C1C}">
                  <a14:useLocalDpi xmlns:a14="http://schemas.microsoft.com/office/drawing/2010/main" val="0"/>
                </a:ext>
              </a:extLst>
            </a:blip>
            <a:srcRect l="1379" t="-2144" r="15297" b="15297"/>
            <a:stretch/>
          </p:blipFill>
          <p:spPr>
            <a:xfrm rot="16200000">
              <a:off x="317173" y="2762732"/>
              <a:ext cx="1334946" cy="1480162"/>
            </a:xfrm>
            <a:prstGeom prst="rect">
              <a:avLst/>
            </a:prstGeom>
          </p:spPr>
        </p:pic>
        <p:pic>
          <p:nvPicPr>
            <p:cNvPr id="42" name="図 41"/>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rot="10800000">
              <a:off x="8647281" y="-329659"/>
              <a:ext cx="1862515" cy="1380454"/>
            </a:xfrm>
            <a:prstGeom prst="rect">
              <a:avLst/>
            </a:prstGeom>
          </p:spPr>
        </p:pic>
        <p:sp>
          <p:nvSpPr>
            <p:cNvPr id="41" name="角丸四角形 40"/>
            <p:cNvSpPr/>
            <p:nvPr/>
          </p:nvSpPr>
          <p:spPr>
            <a:xfrm>
              <a:off x="1385621" y="3073583"/>
              <a:ext cx="5806940" cy="77700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lvl="0"/>
              <a:r>
                <a:rPr kumimoji="1" lang="en-US" altLang="ja-JP" sz="1600" b="1" dirty="0">
                  <a:solidFill>
                    <a:srgbClr val="FF0000"/>
                  </a:solidFill>
                </a:rPr>
                <a:t>※</a:t>
              </a:r>
              <a:r>
                <a:rPr kumimoji="1" lang="ja-JP" altLang="en-US" sz="1600" b="1" dirty="0">
                  <a:solidFill>
                    <a:srgbClr val="FF0000"/>
                  </a:solidFill>
                </a:rPr>
                <a:t>事前予約制</a:t>
              </a:r>
              <a:r>
                <a:rPr kumimoji="1" lang="ja-JP" altLang="en-US" sz="1200" b="1" dirty="0">
                  <a:solidFill>
                    <a:prstClr val="black"/>
                  </a:solidFill>
                </a:rPr>
                <a:t>（企業説明のみ希望する場合も予約が必要です）</a:t>
              </a:r>
              <a:endParaRPr kumimoji="1" lang="en-US" altLang="ja-JP" sz="1200" b="1" dirty="0">
                <a:solidFill>
                  <a:prstClr val="black"/>
                </a:solidFill>
              </a:endParaRPr>
            </a:p>
            <a:p>
              <a:pPr lvl="0"/>
              <a:r>
                <a:rPr kumimoji="1" lang="en-US" altLang="ja-JP" sz="1000" b="1" dirty="0">
                  <a:solidFill>
                    <a:srgbClr val="FF0000"/>
                  </a:solidFill>
                </a:rPr>
                <a:t>【</a:t>
              </a:r>
              <a:r>
                <a:rPr kumimoji="1" lang="ja-JP" altLang="en-US" sz="1000" b="1" dirty="0">
                  <a:solidFill>
                    <a:srgbClr val="FF0000"/>
                  </a:solidFill>
                </a:rPr>
                <a:t>予約方法</a:t>
              </a:r>
              <a:r>
                <a:rPr kumimoji="1" lang="en-US" altLang="ja-JP" sz="1000" b="1" dirty="0">
                  <a:solidFill>
                    <a:srgbClr val="FF0000"/>
                  </a:solidFill>
                </a:rPr>
                <a:t>】</a:t>
              </a:r>
              <a:r>
                <a:rPr kumimoji="1" lang="ja-JP" altLang="en-US" sz="1050" b="1" dirty="0">
                  <a:solidFill>
                    <a:srgbClr val="FF0000"/>
                  </a:solidFill>
                </a:rPr>
                <a:t>ハローワーク窓口で紹介状の交付を受けてください。</a:t>
              </a:r>
              <a:r>
                <a:rPr kumimoji="1" lang="ja-JP" altLang="en-US" sz="1200" b="1" dirty="0">
                  <a:solidFill>
                    <a:srgbClr val="FF0000"/>
                  </a:solidFill>
                </a:rPr>
                <a:t>（</a:t>
              </a:r>
              <a:r>
                <a:rPr kumimoji="1" lang="en-US" altLang="ja-JP" sz="1200" b="1" dirty="0">
                  <a:solidFill>
                    <a:srgbClr val="FF0000"/>
                  </a:solidFill>
                </a:rPr>
                <a:t>072-841-3363</a:t>
              </a:r>
              <a:r>
                <a:rPr kumimoji="1" lang="ja-JP" altLang="en-US" sz="1200" b="1" dirty="0">
                  <a:solidFill>
                    <a:srgbClr val="FF0000"/>
                  </a:solidFill>
                </a:rPr>
                <a:t>　</a:t>
              </a:r>
              <a:r>
                <a:rPr kumimoji="1" lang="en-US" altLang="ja-JP" sz="1200" b="1" dirty="0">
                  <a:solidFill>
                    <a:srgbClr val="FF0000"/>
                  </a:solidFill>
                </a:rPr>
                <a:t>41#</a:t>
              </a:r>
              <a:r>
                <a:rPr kumimoji="1" lang="ja-JP" altLang="en-US" sz="1200" b="1" dirty="0">
                  <a:solidFill>
                    <a:srgbClr val="FF0000"/>
                  </a:solidFill>
                </a:rPr>
                <a:t>）</a:t>
              </a:r>
              <a:endParaRPr kumimoji="1" lang="en-US" altLang="ja-JP" sz="1200" b="1" dirty="0">
                <a:solidFill>
                  <a:srgbClr val="FF0000"/>
                </a:solidFill>
              </a:endParaRPr>
            </a:p>
            <a:p>
              <a:pPr lvl="0"/>
              <a:r>
                <a:rPr kumimoji="1" lang="ja-JP" altLang="en-US" sz="1050" dirty="0">
                  <a:solidFill>
                    <a:prstClr val="black"/>
                  </a:solidFill>
                </a:rPr>
                <a:t>　</a:t>
              </a:r>
              <a:r>
                <a:rPr kumimoji="1" lang="en-US" altLang="ja-JP" sz="1050" dirty="0">
                  <a:solidFill>
                    <a:prstClr val="black"/>
                  </a:solidFill>
                </a:rPr>
                <a:t>※</a:t>
              </a:r>
              <a:r>
                <a:rPr kumimoji="1" lang="ja-JP" altLang="en-US" sz="1050" dirty="0">
                  <a:solidFill>
                    <a:prstClr val="black"/>
                  </a:solidFill>
                </a:rPr>
                <a:t>事前予約なしに来られた方も予約枠に空きがあればご参加いただけます。</a:t>
              </a:r>
              <a:endParaRPr kumimoji="1" lang="en-US" altLang="ja-JP" sz="1050" dirty="0">
                <a:solidFill>
                  <a:prstClr val="black"/>
                </a:solidFill>
              </a:endParaRPr>
            </a:p>
            <a:p>
              <a:pPr lvl="0"/>
              <a:r>
                <a:rPr kumimoji="1" lang="ja-JP" altLang="en-US" sz="1050" dirty="0">
                  <a:solidFill>
                    <a:prstClr val="black"/>
                  </a:solidFill>
                </a:rPr>
                <a:t>　（</a:t>
              </a:r>
              <a:r>
                <a:rPr kumimoji="1" lang="ja-JP" altLang="en-US" sz="1000" dirty="0">
                  <a:solidFill>
                    <a:prstClr val="black"/>
                  </a:solidFill>
                </a:rPr>
                <a:t>当日申込の受付は</a:t>
              </a:r>
              <a:r>
                <a:rPr kumimoji="1" lang="en-US" altLang="ja-JP" sz="1000" b="1" dirty="0">
                  <a:solidFill>
                    <a:prstClr val="black"/>
                  </a:solidFill>
                </a:rPr>
                <a:t>15</a:t>
              </a:r>
              <a:r>
                <a:rPr kumimoji="1" lang="ja-JP" altLang="en-US" sz="1000" b="1" dirty="0">
                  <a:solidFill>
                    <a:prstClr val="black"/>
                  </a:solidFill>
                </a:rPr>
                <a:t>時</a:t>
              </a:r>
              <a:r>
                <a:rPr kumimoji="1" lang="en-US" altLang="ja-JP" sz="1000" b="1" dirty="0">
                  <a:solidFill>
                    <a:prstClr val="black"/>
                  </a:solidFill>
                </a:rPr>
                <a:t>20</a:t>
              </a:r>
              <a:r>
                <a:rPr kumimoji="1" lang="ja-JP" altLang="en-US" sz="1000" b="1" dirty="0">
                  <a:solidFill>
                    <a:prstClr val="black"/>
                  </a:solidFill>
                </a:rPr>
                <a:t>分</a:t>
              </a:r>
              <a:r>
                <a:rPr kumimoji="1" lang="ja-JP" altLang="en-US" sz="1000" dirty="0">
                  <a:solidFill>
                    <a:prstClr val="black"/>
                  </a:solidFill>
                </a:rPr>
                <a:t>までです。</a:t>
              </a:r>
              <a:r>
                <a:rPr kumimoji="1" lang="ja-JP" altLang="en-US" sz="1050" dirty="0">
                  <a:solidFill>
                    <a:prstClr val="black"/>
                  </a:solidFill>
                </a:rPr>
                <a:t>）</a:t>
              </a:r>
              <a:endParaRPr kumimoji="1" lang="en-US" altLang="ja-JP" sz="1050" dirty="0">
                <a:solidFill>
                  <a:prstClr val="black"/>
                </a:solidFill>
              </a:endParaRPr>
            </a:p>
          </p:txBody>
        </p:sp>
        <p:sp>
          <p:nvSpPr>
            <p:cNvPr id="43" name="楕円 42"/>
            <p:cNvSpPr/>
            <p:nvPr/>
          </p:nvSpPr>
          <p:spPr>
            <a:xfrm>
              <a:off x="3146351" y="2307986"/>
              <a:ext cx="341224" cy="3297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73"/>
            </a:p>
          </p:txBody>
        </p:sp>
        <p:sp>
          <p:nvSpPr>
            <p:cNvPr id="47" name="雲 46"/>
            <p:cNvSpPr/>
            <p:nvPr/>
          </p:nvSpPr>
          <p:spPr>
            <a:xfrm>
              <a:off x="459139" y="2402448"/>
              <a:ext cx="1463381" cy="260812"/>
            </a:xfrm>
            <a:prstGeom prst="cloud">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latin typeface="MS UI Gothic" panose="020B0600070205080204" pitchFamily="50" charset="-128"/>
                  <a:ea typeface="MS UI Gothic" panose="020B0600070205080204" pitchFamily="50" charset="-128"/>
                </a:rPr>
                <a:t>【</a:t>
              </a:r>
              <a:r>
                <a:rPr lang="ja-JP" altLang="en-US" sz="1600" b="1" dirty="0">
                  <a:solidFill>
                    <a:schemeClr val="tx1"/>
                  </a:solidFill>
                  <a:latin typeface="MS UI Gothic" panose="020B0600070205080204" pitchFamily="50" charset="-128"/>
                  <a:ea typeface="MS UI Gothic" panose="020B0600070205080204" pitchFamily="50" charset="-128"/>
                </a:rPr>
                <a:t>持ち物</a:t>
              </a:r>
              <a:r>
                <a:rPr lang="en-US" altLang="ja-JP" sz="1600" b="1" dirty="0">
                  <a:solidFill>
                    <a:schemeClr val="tx1"/>
                  </a:solidFill>
                  <a:latin typeface="MS UI Gothic" panose="020B0600070205080204" pitchFamily="50" charset="-128"/>
                  <a:ea typeface="MS UI Gothic" panose="020B0600070205080204" pitchFamily="50" charset="-128"/>
                </a:rPr>
                <a:t>】</a:t>
              </a:r>
              <a:endParaRPr kumimoji="1" lang="ja-JP" altLang="en-US" sz="1600" b="1" dirty="0">
                <a:solidFill>
                  <a:schemeClr val="tx1"/>
                </a:solidFill>
                <a:latin typeface="MS UI Gothic" panose="020B0600070205080204" pitchFamily="50" charset="-128"/>
                <a:ea typeface="MS UI Gothic" panose="020B0600070205080204" pitchFamily="50" charset="-128"/>
              </a:endParaRPr>
            </a:p>
          </p:txBody>
        </p:sp>
        <p:sp>
          <p:nvSpPr>
            <p:cNvPr id="48" name="雲 47"/>
            <p:cNvSpPr/>
            <p:nvPr/>
          </p:nvSpPr>
          <p:spPr>
            <a:xfrm>
              <a:off x="477278" y="1336485"/>
              <a:ext cx="1511303" cy="489012"/>
            </a:xfrm>
            <a:prstGeom prst="cloud">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tx1"/>
                  </a:solidFill>
                  <a:latin typeface="MS UI Gothic" panose="020B0600070205080204" pitchFamily="50" charset="-128"/>
                  <a:ea typeface="MS UI Gothic" panose="020B0600070205080204" pitchFamily="50" charset="-128"/>
                </a:rPr>
                <a:t>【</a:t>
              </a:r>
              <a:r>
                <a:rPr kumimoji="1" lang="ja-JP" altLang="en-US" sz="1600" b="1" dirty="0">
                  <a:solidFill>
                    <a:schemeClr val="tx1"/>
                  </a:solidFill>
                  <a:latin typeface="MS UI Gothic" panose="020B0600070205080204" pitchFamily="50" charset="-128"/>
                  <a:ea typeface="MS UI Gothic" panose="020B0600070205080204" pitchFamily="50" charset="-128"/>
                </a:rPr>
                <a:t>時　間</a:t>
              </a:r>
              <a:r>
                <a:rPr kumimoji="1" lang="en-US" altLang="ja-JP" sz="1600" b="1" dirty="0">
                  <a:solidFill>
                    <a:schemeClr val="tx1"/>
                  </a:solidFill>
                  <a:latin typeface="MS UI Gothic" panose="020B0600070205080204" pitchFamily="50" charset="-128"/>
                  <a:ea typeface="MS UI Gothic" panose="020B0600070205080204" pitchFamily="50" charset="-128"/>
                </a:rPr>
                <a:t>】</a:t>
              </a:r>
              <a:endParaRPr kumimoji="1" lang="ja-JP" altLang="en-US" sz="1600" b="1" dirty="0">
                <a:solidFill>
                  <a:schemeClr val="tx1"/>
                </a:solidFill>
                <a:latin typeface="MS UI Gothic" panose="020B0600070205080204" pitchFamily="50" charset="-128"/>
                <a:ea typeface="MS UI Gothic" panose="020B0600070205080204" pitchFamily="50" charset="-128"/>
              </a:endParaRPr>
            </a:p>
          </p:txBody>
        </p:sp>
        <p:sp>
          <p:nvSpPr>
            <p:cNvPr id="53" name="テキスト ボックス 52"/>
            <p:cNvSpPr txBox="1"/>
            <p:nvPr/>
          </p:nvSpPr>
          <p:spPr>
            <a:xfrm>
              <a:off x="1731447" y="2364167"/>
              <a:ext cx="4616081" cy="725516"/>
            </a:xfrm>
            <a:prstGeom prst="rect">
              <a:avLst/>
            </a:prstGeom>
            <a:noFill/>
          </p:spPr>
          <p:txBody>
            <a:bodyPr wrap="square" rtlCol="0">
              <a:spAutoFit/>
            </a:bodyPr>
            <a:lstStyle/>
            <a:p>
              <a:r>
                <a:rPr kumimoji="1" lang="ja-JP" altLang="en-US" sz="1600" b="1" dirty="0">
                  <a:latin typeface="+mn-ea"/>
                </a:rPr>
                <a:t>・面接を受ける企業数分の履歴書（写真付き）</a:t>
              </a:r>
              <a:endParaRPr kumimoji="1" lang="en-US" altLang="ja-JP" sz="1600" b="1" dirty="0">
                <a:latin typeface="+mn-ea"/>
              </a:endParaRPr>
            </a:p>
            <a:p>
              <a:r>
                <a:rPr kumimoji="1" lang="ja-JP" altLang="en-US" sz="1600" b="1" dirty="0">
                  <a:latin typeface="+mn-ea"/>
                </a:rPr>
                <a:t>・ハローワーク受付票（登録されている方）</a:t>
              </a:r>
              <a:endParaRPr kumimoji="1" lang="en-US" altLang="ja-JP" sz="1600" b="1" dirty="0">
                <a:latin typeface="+mn-ea"/>
              </a:endParaRPr>
            </a:p>
            <a:p>
              <a:r>
                <a:rPr kumimoji="1" lang="ja-JP" altLang="en-US" sz="1600" b="1" dirty="0">
                  <a:latin typeface="+mn-ea"/>
                </a:rPr>
                <a:t>・お持ちの方は紹介状</a:t>
              </a:r>
              <a:endParaRPr kumimoji="1" lang="en-US" altLang="ja-JP" sz="1600" b="1" dirty="0">
                <a:latin typeface="+mn-ea"/>
              </a:endParaRPr>
            </a:p>
          </p:txBody>
        </p:sp>
        <p:sp>
          <p:nvSpPr>
            <p:cNvPr id="49" name="テキスト ボックス 48"/>
            <p:cNvSpPr txBox="1"/>
            <p:nvPr/>
          </p:nvSpPr>
          <p:spPr>
            <a:xfrm>
              <a:off x="1899471" y="1390545"/>
              <a:ext cx="2833753" cy="349323"/>
            </a:xfrm>
            <a:prstGeom prst="rect">
              <a:avLst/>
            </a:prstGeom>
            <a:noFill/>
          </p:spPr>
          <p:txBody>
            <a:bodyPr wrap="square" rtlCol="0">
              <a:spAutoFit/>
            </a:bodyPr>
            <a:lstStyle/>
            <a:p>
              <a:r>
                <a:rPr kumimoji="1" lang="ja-JP" altLang="en-US" sz="2000" b="1" dirty="0">
                  <a:solidFill>
                    <a:srgbClr val="FF0000"/>
                  </a:solidFill>
                  <a:latin typeface="+mn-ea"/>
                </a:rPr>
                <a:t>１３時～１６時</a:t>
              </a:r>
              <a:endParaRPr kumimoji="1" lang="en-US" altLang="ja-JP" sz="1100" b="1" dirty="0">
                <a:solidFill>
                  <a:srgbClr val="FF0000"/>
                </a:solidFill>
                <a:latin typeface="+mn-ea"/>
              </a:endParaRPr>
            </a:p>
          </p:txBody>
        </p:sp>
      </p:grpSp>
      <p:pic>
        <p:nvPicPr>
          <p:cNvPr id="37" name="図 36"/>
          <p:cNvPicPr>
            <a:picLocks noChangeAspect="1"/>
          </p:cNvPicPr>
          <p:nvPr/>
        </p:nvPicPr>
        <p:blipFill rotWithShape="1">
          <a:blip r:embed="rId8" cstate="hqprint">
            <a:extLst>
              <a:ext uri="{28A0092B-C50C-407E-A947-70E740481C1C}">
                <a14:useLocalDpi xmlns:a14="http://schemas.microsoft.com/office/drawing/2010/main" val="0"/>
              </a:ext>
            </a:extLst>
          </a:blip>
          <a:srcRect l="1379" t="-2144" r="15297" b="15297"/>
          <a:stretch/>
        </p:blipFill>
        <p:spPr>
          <a:xfrm rot="5400000">
            <a:off x="5760593" y="2125723"/>
            <a:ext cx="1769154" cy="1477598"/>
          </a:xfrm>
          <a:prstGeom prst="rect">
            <a:avLst/>
          </a:prstGeom>
        </p:spPr>
      </p:pic>
      <p:pic>
        <p:nvPicPr>
          <p:cNvPr id="27" name="図 26">
            <a:extLst>
              <a:ext uri="{FF2B5EF4-FFF2-40B4-BE49-F238E27FC236}">
                <a16:creationId xmlns:a16="http://schemas.microsoft.com/office/drawing/2014/main" id="{85835B16-7037-4DC3-B088-16062DDF9A67}"/>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0" b="100000" l="4654" r="97743"/>
                    </a14:imgEffect>
                  </a14:imgLayer>
                </a14:imgProps>
              </a:ext>
            </a:extLst>
          </a:blip>
          <a:stretch>
            <a:fillRect/>
          </a:stretch>
        </p:blipFill>
        <p:spPr>
          <a:xfrm rot="526340">
            <a:off x="6141007" y="2291722"/>
            <a:ext cx="894725" cy="1123818"/>
          </a:xfrm>
          <a:prstGeom prst="rect">
            <a:avLst/>
          </a:prstGeom>
          <a:ln>
            <a:noFill/>
          </a:ln>
        </p:spPr>
      </p:pic>
      <p:sp>
        <p:nvSpPr>
          <p:cNvPr id="50" name="正方形/長方形 49"/>
          <p:cNvSpPr/>
          <p:nvPr/>
        </p:nvSpPr>
        <p:spPr>
          <a:xfrm>
            <a:off x="342924" y="5151292"/>
            <a:ext cx="4297963" cy="1478429"/>
          </a:xfrm>
          <a:prstGeom prst="rect">
            <a:avLst/>
          </a:prstGeom>
          <a:solidFill>
            <a:srgbClr val="99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816"/>
              </a:lnSpc>
            </a:pPr>
            <a:endParaRPr lang="en-US" altLang="ja-JP" sz="1200" b="1" dirty="0">
              <a:solidFill>
                <a:schemeClr val="tx1"/>
              </a:solidFill>
              <a:latin typeface="+mn-ea"/>
            </a:endParaRPr>
          </a:p>
          <a:p>
            <a:pPr>
              <a:lnSpc>
                <a:spcPts val="816"/>
              </a:lnSpc>
            </a:pPr>
            <a:endParaRPr lang="en-US" altLang="ja-JP" sz="1200" b="1" dirty="0">
              <a:solidFill>
                <a:schemeClr val="tx1"/>
              </a:solidFill>
              <a:latin typeface="+mn-ea"/>
            </a:endParaRPr>
          </a:p>
          <a:p>
            <a:pPr>
              <a:lnSpc>
                <a:spcPts val="816"/>
              </a:lnSpc>
            </a:pPr>
            <a:endParaRPr lang="en-US" altLang="ja-JP" sz="1200" b="1" dirty="0">
              <a:solidFill>
                <a:schemeClr val="tx1"/>
              </a:solidFill>
              <a:latin typeface="+mn-ea"/>
            </a:endParaRPr>
          </a:p>
          <a:p>
            <a:pPr>
              <a:lnSpc>
                <a:spcPts val="816"/>
              </a:lnSpc>
            </a:pPr>
            <a:endParaRPr lang="en-US" altLang="ja-JP" sz="1200" b="1" dirty="0">
              <a:solidFill>
                <a:schemeClr val="tx1"/>
              </a:solidFill>
              <a:latin typeface="+mn-ea"/>
            </a:endParaRPr>
          </a:p>
          <a:p>
            <a:pPr>
              <a:lnSpc>
                <a:spcPts val="816"/>
              </a:lnSpc>
            </a:pPr>
            <a:endParaRPr lang="en-US" altLang="ja-JP" sz="1200" b="1" dirty="0">
              <a:solidFill>
                <a:schemeClr val="tx1"/>
              </a:solidFill>
              <a:latin typeface="+mn-ea"/>
            </a:endParaRPr>
          </a:p>
          <a:p>
            <a:pPr>
              <a:lnSpc>
                <a:spcPct val="150000"/>
              </a:lnSpc>
            </a:pPr>
            <a:endParaRPr lang="en-US" altLang="ja-JP" sz="1200" b="1" dirty="0">
              <a:solidFill>
                <a:schemeClr val="tx1"/>
              </a:solidFill>
              <a:latin typeface="+mn-ea"/>
            </a:endParaRPr>
          </a:p>
          <a:p>
            <a:pPr>
              <a:lnSpc>
                <a:spcPct val="150000"/>
              </a:lnSpc>
            </a:pPr>
            <a:r>
              <a:rPr lang="ja-JP" altLang="en-US" sz="1200" b="1" dirty="0">
                <a:solidFill>
                  <a:schemeClr val="tx1"/>
                </a:solidFill>
                <a:latin typeface="+mn-ea"/>
              </a:rPr>
              <a:t>○就労支援相談</a:t>
            </a:r>
            <a:r>
              <a:rPr lang="en-US" altLang="ja-JP" sz="1200" b="1" dirty="0">
                <a:solidFill>
                  <a:schemeClr val="tx1"/>
                </a:solidFill>
                <a:latin typeface="+mn-ea"/>
              </a:rPr>
              <a:t>/</a:t>
            </a:r>
            <a:r>
              <a:rPr lang="ja-JP" altLang="en-US" sz="1200" b="1" dirty="0">
                <a:solidFill>
                  <a:schemeClr val="tx1"/>
                </a:solidFill>
                <a:latin typeface="+mn-ea"/>
              </a:rPr>
              <a:t>交野市</a:t>
            </a:r>
            <a:endParaRPr lang="en-US" altLang="ja-JP" sz="1200" b="1" dirty="0">
              <a:solidFill>
                <a:schemeClr val="tx1"/>
              </a:solidFill>
              <a:latin typeface="+mn-ea"/>
            </a:endParaRPr>
          </a:p>
          <a:p>
            <a:r>
              <a:rPr lang="ja-JP" altLang="en-US" sz="1200" b="1" dirty="0">
                <a:solidFill>
                  <a:schemeClr val="tx1"/>
                </a:solidFill>
                <a:latin typeface="+mn-ea"/>
              </a:rPr>
              <a:t>○シルバー人材センター相談</a:t>
            </a:r>
            <a:r>
              <a:rPr lang="en-US" altLang="ja-JP" sz="1200" b="1" dirty="0">
                <a:solidFill>
                  <a:schemeClr val="tx1"/>
                </a:solidFill>
                <a:latin typeface="+mn-ea"/>
              </a:rPr>
              <a:t>/</a:t>
            </a:r>
            <a:r>
              <a:rPr lang="ja-JP" altLang="en-US" sz="1200" b="1" dirty="0">
                <a:solidFill>
                  <a:schemeClr val="tx1"/>
                </a:solidFill>
                <a:latin typeface="+mn-ea"/>
              </a:rPr>
              <a:t> 交野市シルバー人材センター</a:t>
            </a:r>
            <a:endParaRPr lang="en-US" altLang="ja-JP" sz="1200" b="1" dirty="0">
              <a:solidFill>
                <a:schemeClr val="tx1"/>
              </a:solidFill>
              <a:latin typeface="+mn-ea"/>
            </a:endParaRPr>
          </a:p>
          <a:p>
            <a:r>
              <a:rPr lang="ja-JP" altLang="en-US" sz="1200" b="1" dirty="0">
                <a:solidFill>
                  <a:schemeClr val="tx1"/>
                </a:solidFill>
                <a:latin typeface="+mn-ea"/>
              </a:rPr>
              <a:t>○職業訓練校の相談</a:t>
            </a:r>
            <a:r>
              <a:rPr lang="en-US" altLang="ja-JP" sz="1200" b="1" dirty="0">
                <a:solidFill>
                  <a:schemeClr val="tx1"/>
                </a:solidFill>
                <a:latin typeface="+mn-ea"/>
              </a:rPr>
              <a:t>/</a:t>
            </a:r>
            <a:r>
              <a:rPr lang="ja-JP" altLang="en-US" sz="1200" b="1" dirty="0">
                <a:solidFill>
                  <a:schemeClr val="tx1"/>
                </a:solidFill>
                <a:latin typeface="+mn-ea"/>
              </a:rPr>
              <a:t>北大阪高等職業技術専門校</a:t>
            </a:r>
            <a:endParaRPr kumimoji="1" lang="ja-JP" altLang="en-US" sz="1200" b="1" dirty="0">
              <a:solidFill>
                <a:schemeClr val="tx1"/>
              </a:solidFill>
            </a:endParaRPr>
          </a:p>
        </p:txBody>
      </p:sp>
      <p:pic>
        <p:nvPicPr>
          <p:cNvPr id="17" name="図 16"/>
          <p:cNvPicPr>
            <a:picLocks noChangeAspect="1"/>
          </p:cNvPicPr>
          <p:nvPr/>
        </p:nvPicPr>
        <p:blipFill>
          <a:blip r:embed="rId11" cstate="hqprint">
            <a:extLst>
              <a:ext uri="{28A0092B-C50C-407E-A947-70E740481C1C}">
                <a14:useLocalDpi xmlns:a14="http://schemas.microsoft.com/office/drawing/2010/main" val="0"/>
              </a:ext>
            </a:extLst>
          </a:blip>
          <a:stretch>
            <a:fillRect/>
          </a:stretch>
        </p:blipFill>
        <p:spPr>
          <a:xfrm>
            <a:off x="9513855" y="4358239"/>
            <a:ext cx="1091290" cy="1409471"/>
          </a:xfrm>
          <a:prstGeom prst="rect">
            <a:avLst/>
          </a:prstGeom>
        </p:spPr>
      </p:pic>
      <p:sp>
        <p:nvSpPr>
          <p:cNvPr id="22" name="角丸四角形 21"/>
          <p:cNvSpPr/>
          <p:nvPr/>
        </p:nvSpPr>
        <p:spPr>
          <a:xfrm>
            <a:off x="404723" y="5315248"/>
            <a:ext cx="4143702" cy="572001"/>
          </a:xfrm>
          <a:prstGeom prst="roundRect">
            <a:avLst/>
          </a:prstGeom>
          <a:solidFill>
            <a:schemeClr val="bg1"/>
          </a:solidFill>
          <a:ln/>
        </p:spPr>
        <p:style>
          <a:lnRef idx="1">
            <a:schemeClr val="accent4"/>
          </a:lnRef>
          <a:fillRef idx="2">
            <a:schemeClr val="accent4"/>
          </a:fillRef>
          <a:effectRef idx="1">
            <a:schemeClr val="accent4"/>
          </a:effectRef>
          <a:fontRef idx="minor">
            <a:schemeClr val="dk1"/>
          </a:fontRef>
        </p:style>
        <p:txBody>
          <a:bodyPr tIns="45220" bIns="22610" rtlCol="0" anchor="ctr" anchorCtr="1"/>
          <a:lstStyle/>
          <a:p>
            <a:pPr lvl="0"/>
            <a:r>
              <a:rPr lang="ja-JP" altLang="en-US" b="1" dirty="0">
                <a:solidFill>
                  <a:srgbClr val="FF0000"/>
                </a:solidFill>
                <a:latin typeface="+mn-ea"/>
              </a:rPr>
              <a:t>各種相談会も実施</a:t>
            </a:r>
            <a:r>
              <a:rPr lang="ja-JP" altLang="en-US" sz="1200" b="1" dirty="0">
                <a:solidFill>
                  <a:schemeClr val="tx1"/>
                </a:solidFill>
                <a:latin typeface="+mn-ea"/>
              </a:rPr>
              <a:t>（相談会受付：</a:t>
            </a:r>
            <a:r>
              <a:rPr lang="en-US" altLang="ja-JP" sz="1200" b="1" dirty="0">
                <a:solidFill>
                  <a:schemeClr val="tx1"/>
                </a:solidFill>
                <a:latin typeface="+mn-ea"/>
              </a:rPr>
              <a:t>13</a:t>
            </a:r>
            <a:r>
              <a:rPr lang="ja-JP" altLang="en-US" sz="1200" b="1" dirty="0">
                <a:solidFill>
                  <a:schemeClr val="tx1"/>
                </a:solidFill>
                <a:latin typeface="+mn-ea"/>
              </a:rPr>
              <a:t>時～</a:t>
            </a:r>
            <a:r>
              <a:rPr lang="en-US" altLang="ja-JP" sz="1200" b="1" dirty="0">
                <a:solidFill>
                  <a:schemeClr val="tx1"/>
                </a:solidFill>
                <a:latin typeface="+mn-ea"/>
              </a:rPr>
              <a:t>15</a:t>
            </a:r>
            <a:r>
              <a:rPr lang="ja-JP" altLang="en-US" sz="1200" b="1" dirty="0">
                <a:solidFill>
                  <a:schemeClr val="tx1"/>
                </a:solidFill>
                <a:latin typeface="+mn-ea"/>
              </a:rPr>
              <a:t>時）</a:t>
            </a:r>
            <a:endParaRPr lang="en-US" altLang="ja-JP" sz="1200" b="1" dirty="0">
              <a:solidFill>
                <a:schemeClr val="tx1"/>
              </a:solidFill>
              <a:latin typeface="+mn-ea"/>
            </a:endParaRPr>
          </a:p>
          <a:p>
            <a:pPr lvl="0"/>
            <a:r>
              <a:rPr lang="en-US" altLang="ja-JP" sz="1200" b="1" dirty="0">
                <a:solidFill>
                  <a:schemeClr val="tx1"/>
                </a:solidFill>
                <a:latin typeface="+mn-ea"/>
              </a:rPr>
              <a:t>※</a:t>
            </a:r>
            <a:r>
              <a:rPr lang="ja-JP" altLang="en-US" sz="1200" b="1" dirty="0">
                <a:solidFill>
                  <a:schemeClr val="tx1"/>
                </a:solidFill>
                <a:latin typeface="+mn-ea"/>
              </a:rPr>
              <a:t>各種相談会は予約不要です</a:t>
            </a:r>
          </a:p>
        </p:txBody>
      </p:sp>
      <p:sp>
        <p:nvSpPr>
          <p:cNvPr id="5" name="正方形/長方形 4"/>
          <p:cNvSpPr/>
          <p:nvPr/>
        </p:nvSpPr>
        <p:spPr>
          <a:xfrm>
            <a:off x="838616" y="1058739"/>
            <a:ext cx="5834069" cy="9986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a:ln w="6350">
                  <a:solidFill>
                    <a:schemeClr val="tx1"/>
                  </a:solidFill>
                </a:ln>
                <a:solidFill>
                  <a:srgbClr val="FF0000"/>
                </a:solidFill>
                <a:effectLst>
                  <a:outerShdw blurRad="38100" dist="25400" dir="5400000" algn="ctr" rotWithShape="0">
                    <a:srgbClr val="6E747A">
                      <a:alpha val="43000"/>
                    </a:srgbClr>
                  </a:outerShdw>
                </a:effectLst>
                <a:latin typeface="HGP創英角ｺﾞｼｯｸUB" panose="020B0900000000000000" pitchFamily="50" charset="-128"/>
                <a:ea typeface="HGP創英角ｺﾞｼｯｸUB" panose="020B0900000000000000" pitchFamily="50" charset="-128"/>
              </a:rPr>
              <a:t>令和５年１０月１６日（月）</a:t>
            </a:r>
            <a:r>
              <a:rPr kumimoji="1" lang="ja-JP" altLang="en-US" sz="1697" dirty="0">
                <a:ln w="6350">
                  <a:solidFill>
                    <a:schemeClr val="tx1"/>
                  </a:solidFill>
                </a:ln>
                <a:solidFill>
                  <a:srgbClr val="FF00FF"/>
                </a:solidFill>
                <a:effectLst>
                  <a:outerShdw blurRad="38100" dist="25400" dir="5400000" algn="ctr" rotWithShape="0">
                    <a:srgbClr val="6E747A">
                      <a:alpha val="43000"/>
                    </a:srgbClr>
                  </a:outerShdw>
                </a:effectLst>
                <a:latin typeface="HGP創英角ｺﾞｼｯｸUB" panose="020B0900000000000000" pitchFamily="50" charset="-128"/>
                <a:ea typeface="HGP創英角ｺﾞｼｯｸUB" panose="020B0900000000000000" pitchFamily="50" charset="-128"/>
              </a:rPr>
              <a:t>　</a:t>
            </a:r>
            <a:endParaRPr kumimoji="1" lang="ja-JP" altLang="en-US" sz="990" dirty="0">
              <a:ln w="6350">
                <a:solidFill>
                  <a:schemeClr val="tx1"/>
                </a:solidFill>
              </a:ln>
              <a:solidFill>
                <a:srgbClr val="FF00FF"/>
              </a:solidFill>
              <a:effectLst>
                <a:outerShdw blurRad="38100" dist="25400" dir="5400000" algn="ctr" rotWithShape="0">
                  <a:srgbClr val="6E747A">
                    <a:alpha val="43000"/>
                  </a:srgbClr>
                </a:outerShdw>
              </a:effectLst>
              <a:latin typeface="HGP創英角ｺﾞｼｯｸUB" panose="020B0900000000000000" pitchFamily="50" charset="-128"/>
              <a:ea typeface="HGP創英角ｺﾞｼｯｸUB" panose="020B0900000000000000" pitchFamily="50" charset="-128"/>
            </a:endParaRPr>
          </a:p>
        </p:txBody>
      </p:sp>
      <p:pic>
        <p:nvPicPr>
          <p:cNvPr id="56" name="図 55"/>
          <p:cNvPicPr>
            <a:picLocks noChangeAspect="1"/>
          </p:cNvPicPr>
          <p:nvPr/>
        </p:nvPicPr>
        <p:blipFill>
          <a:blip r:embed="rId12" cstate="hqprint">
            <a:extLst>
              <a:ext uri="{28A0092B-C50C-407E-A947-70E740481C1C}">
                <a14:useLocalDpi xmlns:a14="http://schemas.microsoft.com/office/drawing/2010/main" val="0"/>
              </a:ext>
            </a:extLst>
          </a:blip>
          <a:stretch>
            <a:fillRect/>
          </a:stretch>
        </p:blipFill>
        <p:spPr>
          <a:xfrm rot="20948707">
            <a:off x="345827" y="3465303"/>
            <a:ext cx="1263878" cy="769319"/>
          </a:xfrm>
          <a:prstGeom prst="rect">
            <a:avLst/>
          </a:prstGeom>
        </p:spPr>
      </p:pic>
      <p:pic>
        <p:nvPicPr>
          <p:cNvPr id="4" name="図 3">
            <a:extLst>
              <a:ext uri="{FF2B5EF4-FFF2-40B4-BE49-F238E27FC236}">
                <a16:creationId xmlns:a16="http://schemas.microsoft.com/office/drawing/2014/main" id="{8DF8C5DA-4B48-9BED-7A24-76BEA76249E5}"/>
              </a:ext>
            </a:extLst>
          </p:cNvPr>
          <p:cNvPicPr>
            <a:picLocks noChangeAspect="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304760" y="7070536"/>
            <a:ext cx="2087214" cy="529377"/>
          </a:xfrm>
          <a:prstGeom prst="rect">
            <a:avLst/>
          </a:prstGeom>
        </p:spPr>
      </p:pic>
      <p:sp>
        <p:nvSpPr>
          <p:cNvPr id="21" name="テキスト ボックス 20">
            <a:extLst>
              <a:ext uri="{FF2B5EF4-FFF2-40B4-BE49-F238E27FC236}">
                <a16:creationId xmlns:a16="http://schemas.microsoft.com/office/drawing/2014/main" id="{0E4C5A29-6CF6-E010-2EF3-338B5899572A}"/>
              </a:ext>
            </a:extLst>
          </p:cNvPr>
          <p:cNvSpPr txBox="1"/>
          <p:nvPr/>
        </p:nvSpPr>
        <p:spPr>
          <a:xfrm>
            <a:off x="7677668" y="3022552"/>
            <a:ext cx="1066882" cy="261610"/>
          </a:xfrm>
          <a:prstGeom prst="rect">
            <a:avLst/>
          </a:prstGeom>
          <a:noFill/>
        </p:spPr>
        <p:txBody>
          <a:bodyPr wrap="square" rtlCol="0">
            <a:spAutoFit/>
          </a:bodyPr>
          <a:lstStyle/>
          <a:p>
            <a:r>
              <a:rPr kumimoji="1" lang="ja-JP" altLang="en-US" sz="1100" dirty="0"/>
              <a:t>星田駅</a:t>
            </a:r>
          </a:p>
        </p:txBody>
      </p:sp>
      <p:sp>
        <p:nvSpPr>
          <p:cNvPr id="23" name="矢印: 右 22">
            <a:extLst>
              <a:ext uri="{FF2B5EF4-FFF2-40B4-BE49-F238E27FC236}">
                <a16:creationId xmlns:a16="http://schemas.microsoft.com/office/drawing/2014/main" id="{750ACCA7-FB6D-469F-33FF-AA10D8B12800}"/>
              </a:ext>
            </a:extLst>
          </p:cNvPr>
          <p:cNvSpPr/>
          <p:nvPr/>
        </p:nvSpPr>
        <p:spPr>
          <a:xfrm rot="10800000">
            <a:off x="7886078" y="2842959"/>
            <a:ext cx="367608" cy="10601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矢印: 下 27">
            <a:extLst>
              <a:ext uri="{FF2B5EF4-FFF2-40B4-BE49-F238E27FC236}">
                <a16:creationId xmlns:a16="http://schemas.microsoft.com/office/drawing/2014/main" id="{610DEE89-567B-D07B-4824-A70E1A3B8C43}"/>
              </a:ext>
            </a:extLst>
          </p:cNvPr>
          <p:cNvSpPr/>
          <p:nvPr/>
        </p:nvSpPr>
        <p:spPr>
          <a:xfrm rot="10800000">
            <a:off x="8909176" y="1522381"/>
            <a:ext cx="149497" cy="39319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01C293C1-7AFE-3E75-64B2-16F0A5BB0AC0}"/>
              </a:ext>
            </a:extLst>
          </p:cNvPr>
          <p:cNvSpPr txBox="1"/>
          <p:nvPr/>
        </p:nvSpPr>
        <p:spPr>
          <a:xfrm>
            <a:off x="8353673" y="1558085"/>
            <a:ext cx="705000" cy="261610"/>
          </a:xfrm>
          <a:prstGeom prst="rect">
            <a:avLst/>
          </a:prstGeom>
          <a:noFill/>
        </p:spPr>
        <p:txBody>
          <a:bodyPr wrap="square" rtlCol="0">
            <a:spAutoFit/>
          </a:bodyPr>
          <a:lstStyle/>
          <a:p>
            <a:r>
              <a:rPr kumimoji="1" lang="ja-JP" altLang="en-US" sz="1100" dirty="0"/>
              <a:t>枚方市</a:t>
            </a:r>
            <a:endParaRPr kumimoji="1" lang="ja-JP" altLang="en-US" dirty="0"/>
          </a:p>
        </p:txBody>
      </p:sp>
      <p:sp>
        <p:nvSpPr>
          <p:cNvPr id="7" name="テキスト ボックス 6">
            <a:extLst>
              <a:ext uri="{FF2B5EF4-FFF2-40B4-BE49-F238E27FC236}">
                <a16:creationId xmlns:a16="http://schemas.microsoft.com/office/drawing/2014/main" id="{93BE5E03-A372-C289-2221-6FAC37BDD6E0}"/>
              </a:ext>
            </a:extLst>
          </p:cNvPr>
          <p:cNvSpPr txBox="1"/>
          <p:nvPr/>
        </p:nvSpPr>
        <p:spPr>
          <a:xfrm>
            <a:off x="5197588" y="5018614"/>
            <a:ext cx="2656899" cy="1061829"/>
          </a:xfrm>
          <a:prstGeom prst="rect">
            <a:avLst/>
          </a:prstGeom>
          <a:noFill/>
        </p:spPr>
        <p:txBody>
          <a:bodyPr wrap="square" rtlCol="0">
            <a:spAutoFit/>
          </a:bodyPr>
          <a:lstStyle/>
          <a:p>
            <a:r>
              <a:rPr kumimoji="1" lang="ja-JP" altLang="en-US" sz="1100" dirty="0"/>
              <a:t>ハローワーク枚方</a:t>
            </a:r>
            <a:r>
              <a:rPr kumimoji="1" lang="en-US" altLang="ja-JP" sz="1100" dirty="0"/>
              <a:t>HP</a:t>
            </a:r>
          </a:p>
          <a:p>
            <a:r>
              <a:rPr kumimoji="1" lang="en-US" altLang="ja-JP" sz="1100" dirty="0"/>
              <a:t>https://jsite.mhlw.go.jp/osaka-hellowork/</a:t>
            </a:r>
          </a:p>
          <a:p>
            <a:r>
              <a:rPr kumimoji="1" lang="en-US" altLang="ja-JP" sz="1100" dirty="0"/>
              <a:t>list/</a:t>
            </a:r>
            <a:r>
              <a:rPr kumimoji="1" lang="en-US" altLang="ja-JP" sz="1100" dirty="0" err="1"/>
              <a:t>hirakata</a:t>
            </a:r>
            <a:r>
              <a:rPr kumimoji="1" lang="en-US" altLang="ja-JP" sz="1100" dirty="0"/>
              <a:t>/_77435.html</a:t>
            </a:r>
          </a:p>
          <a:p>
            <a:endParaRPr lang="en-US" altLang="ja-JP" sz="800" dirty="0">
              <a:hlinkClick r:id="" action="ppaction://noaction"/>
            </a:endParaRPr>
          </a:p>
          <a:p>
            <a:r>
              <a:rPr lang="ja-JP" altLang="en-US" sz="1100" dirty="0"/>
              <a:t>枚方雇用開発協会</a:t>
            </a:r>
            <a:r>
              <a:rPr lang="en-US" altLang="ja-JP" sz="1100" dirty="0"/>
              <a:t>HP</a:t>
            </a:r>
          </a:p>
          <a:p>
            <a:r>
              <a:rPr lang="en-US" altLang="ja-JP" sz="1100" dirty="0"/>
              <a:t>https://hirakatakoyou.org</a:t>
            </a:r>
          </a:p>
        </p:txBody>
      </p:sp>
      <p:sp>
        <p:nvSpPr>
          <p:cNvPr id="12" name="四角形: 角を丸くする 11">
            <a:extLst>
              <a:ext uri="{FF2B5EF4-FFF2-40B4-BE49-F238E27FC236}">
                <a16:creationId xmlns:a16="http://schemas.microsoft.com/office/drawing/2014/main" id="{F7E97D13-2094-F030-9BCE-5B8381D2B3F9}"/>
              </a:ext>
            </a:extLst>
          </p:cNvPr>
          <p:cNvSpPr/>
          <p:nvPr/>
        </p:nvSpPr>
        <p:spPr>
          <a:xfrm>
            <a:off x="5000704" y="4895154"/>
            <a:ext cx="3050668" cy="1298047"/>
          </a:xfrm>
          <a:prstGeom prst="roundRect">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4" name="図 23">
            <a:extLst>
              <a:ext uri="{FF2B5EF4-FFF2-40B4-BE49-F238E27FC236}">
                <a16:creationId xmlns:a16="http://schemas.microsoft.com/office/drawing/2014/main" id="{E57D0F02-08B6-8098-C3D8-06A4BC9EC2F3}"/>
              </a:ext>
            </a:extLst>
          </p:cNvPr>
          <p:cNvPicPr>
            <a:picLocks noChangeAspect="1"/>
          </p:cNvPicPr>
          <p:nvPr/>
        </p:nvPicPr>
        <p:blipFill>
          <a:blip r:embed="rId14"/>
          <a:stretch>
            <a:fillRect/>
          </a:stretch>
        </p:blipFill>
        <p:spPr>
          <a:xfrm>
            <a:off x="8211109" y="5068829"/>
            <a:ext cx="962994" cy="1003119"/>
          </a:xfrm>
          <a:prstGeom prst="rect">
            <a:avLst/>
          </a:prstGeom>
        </p:spPr>
      </p:pic>
    </p:spTree>
    <p:extLst>
      <p:ext uri="{BB962C8B-B14F-4D97-AF65-F5344CB8AC3E}">
        <p14:creationId xmlns:p14="http://schemas.microsoft.com/office/powerpoint/2010/main" val="305955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D3893B-8128-37E3-C3EB-6044A174FB50}"/>
              </a:ext>
            </a:extLst>
          </p:cNvPr>
          <p:cNvSpPr>
            <a:spLocks noGrp="1"/>
          </p:cNvSpPr>
          <p:nvPr>
            <p:ph type="title"/>
          </p:nvPr>
        </p:nvSpPr>
        <p:spPr>
          <a:xfrm>
            <a:off x="483573" y="126089"/>
            <a:ext cx="2355056" cy="815993"/>
          </a:xfrm>
        </p:spPr>
        <p:txBody>
          <a:bodyPr anchor="t">
            <a:normAutofit/>
          </a:bodyPr>
          <a:lstStyle/>
          <a:p>
            <a:r>
              <a:rPr kumimoji="1" lang="ja-JP" altLang="en-US" sz="2800" b="1" dirty="0">
                <a:solidFill>
                  <a:schemeClr val="accent2"/>
                </a:solidFill>
                <a:latin typeface="AR悠々ゴシック体E" panose="040B0909000000000000" pitchFamily="49" charset="-128"/>
                <a:ea typeface="AR悠々ゴシック体E" panose="040B0909000000000000" pitchFamily="49" charset="-128"/>
              </a:rPr>
              <a:t>求人一覧表　　　　　　　　　　　</a:t>
            </a:r>
            <a:endParaRPr kumimoji="1" lang="ja-JP" altLang="en-US" sz="2800" dirty="0"/>
          </a:p>
        </p:txBody>
      </p:sp>
      <p:graphicFrame>
        <p:nvGraphicFramePr>
          <p:cNvPr id="6" name="表 6">
            <a:extLst>
              <a:ext uri="{FF2B5EF4-FFF2-40B4-BE49-F238E27FC236}">
                <a16:creationId xmlns:a16="http://schemas.microsoft.com/office/drawing/2014/main" id="{AA0A518E-71FF-910B-EF63-5FED33B8A923}"/>
              </a:ext>
            </a:extLst>
          </p:cNvPr>
          <p:cNvGraphicFramePr>
            <a:graphicFrameLocks noGrp="1"/>
          </p:cNvGraphicFramePr>
          <p:nvPr>
            <p:ph idx="1"/>
            <p:extLst>
              <p:ext uri="{D42A27DB-BD31-4B8C-83A1-F6EECF244321}">
                <p14:modId xmlns:p14="http://schemas.microsoft.com/office/powerpoint/2010/main" val="1879152098"/>
              </p:ext>
            </p:extLst>
          </p:nvPr>
        </p:nvGraphicFramePr>
        <p:xfrm>
          <a:off x="222422" y="618797"/>
          <a:ext cx="10257829" cy="6523520"/>
        </p:xfrm>
        <a:graphic>
          <a:graphicData uri="http://schemas.openxmlformats.org/drawingml/2006/table">
            <a:tbl>
              <a:tblPr firstRow="1" bandRow="1">
                <a:tableStyleId>{21E4AEA4-8DFA-4A89-87EB-49C32662AFE0}</a:tableStyleId>
              </a:tblPr>
              <a:tblGrid>
                <a:gridCol w="385509">
                  <a:extLst>
                    <a:ext uri="{9D8B030D-6E8A-4147-A177-3AD203B41FA5}">
                      <a16:colId xmlns:a16="http://schemas.microsoft.com/office/drawing/2014/main" val="2295847361"/>
                    </a:ext>
                  </a:extLst>
                </a:gridCol>
                <a:gridCol w="3499051">
                  <a:extLst>
                    <a:ext uri="{9D8B030D-6E8A-4147-A177-3AD203B41FA5}">
                      <a16:colId xmlns:a16="http://schemas.microsoft.com/office/drawing/2014/main" val="3336236836"/>
                    </a:ext>
                  </a:extLst>
                </a:gridCol>
                <a:gridCol w="2931593">
                  <a:extLst>
                    <a:ext uri="{9D8B030D-6E8A-4147-A177-3AD203B41FA5}">
                      <a16:colId xmlns:a16="http://schemas.microsoft.com/office/drawing/2014/main" val="3853475703"/>
                    </a:ext>
                  </a:extLst>
                </a:gridCol>
                <a:gridCol w="1052712">
                  <a:extLst>
                    <a:ext uri="{9D8B030D-6E8A-4147-A177-3AD203B41FA5}">
                      <a16:colId xmlns:a16="http://schemas.microsoft.com/office/drawing/2014/main" val="2171866399"/>
                    </a:ext>
                  </a:extLst>
                </a:gridCol>
                <a:gridCol w="968895">
                  <a:extLst>
                    <a:ext uri="{9D8B030D-6E8A-4147-A177-3AD203B41FA5}">
                      <a16:colId xmlns:a16="http://schemas.microsoft.com/office/drawing/2014/main" val="2938271954"/>
                    </a:ext>
                  </a:extLst>
                </a:gridCol>
                <a:gridCol w="1420069">
                  <a:extLst>
                    <a:ext uri="{9D8B030D-6E8A-4147-A177-3AD203B41FA5}">
                      <a16:colId xmlns:a16="http://schemas.microsoft.com/office/drawing/2014/main" val="3365290080"/>
                    </a:ext>
                  </a:extLst>
                </a:gridCol>
              </a:tblGrid>
              <a:tr h="455177">
                <a:tc gridSpan="2">
                  <a:txBody>
                    <a:bodyPr/>
                    <a:lstStyle/>
                    <a:p>
                      <a:r>
                        <a:rPr kumimoji="1" lang="ja-JP" altLang="en-US" sz="1400" dirty="0"/>
                        <a:t>          事   業   所   名</a:t>
                      </a:r>
                    </a:p>
                  </a:txBody>
                  <a:tcPr/>
                </a:tc>
                <a:tc hMerge="1">
                  <a:txBody>
                    <a:bodyPr/>
                    <a:lstStyle/>
                    <a:p>
                      <a:r>
                        <a:rPr kumimoji="1" lang="ja-JP" altLang="en-US" dirty="0"/>
                        <a:t>事業所名</a:t>
                      </a:r>
                    </a:p>
                  </a:txBody>
                  <a:tcPr/>
                </a:tc>
                <a:tc>
                  <a:txBody>
                    <a:bodyPr/>
                    <a:lstStyle/>
                    <a:p>
                      <a:r>
                        <a:rPr kumimoji="1" lang="ja-JP" altLang="en-US" sz="1400"/>
                        <a:t>職      種</a:t>
                      </a:r>
                      <a:endParaRPr kumimoji="1" lang="ja-JP" altLang="en-US" sz="1400" dirty="0"/>
                    </a:p>
                  </a:txBody>
                  <a:tcPr/>
                </a:tc>
                <a:tc>
                  <a:txBody>
                    <a:bodyPr/>
                    <a:lstStyle/>
                    <a:p>
                      <a:r>
                        <a:rPr kumimoji="1" lang="ja-JP" altLang="en-US" sz="1200" dirty="0"/>
                        <a:t>雇用形態</a:t>
                      </a:r>
                    </a:p>
                  </a:txBody>
                  <a:tcPr/>
                </a:tc>
                <a:tc>
                  <a:txBody>
                    <a:bodyPr/>
                    <a:lstStyle/>
                    <a:p>
                      <a:r>
                        <a:rPr kumimoji="1" lang="ja-JP" altLang="en-US" sz="1200" dirty="0"/>
                        <a:t>募集年齢</a:t>
                      </a:r>
                    </a:p>
                  </a:txBody>
                  <a:tcPr/>
                </a:tc>
                <a:tc>
                  <a:txBody>
                    <a:bodyPr/>
                    <a:lstStyle/>
                    <a:p>
                      <a:r>
                        <a:rPr kumimoji="1" lang="ja-JP" altLang="en-US" sz="1200" dirty="0"/>
                        <a:t>求人番号</a:t>
                      </a:r>
                    </a:p>
                  </a:txBody>
                  <a:tcPr/>
                </a:tc>
                <a:extLst>
                  <a:ext uri="{0D108BD9-81ED-4DB2-BD59-A6C34878D82A}">
                    <a16:rowId xmlns:a16="http://schemas.microsoft.com/office/drawing/2014/main" val="854932421"/>
                  </a:ext>
                </a:extLst>
              </a:tr>
              <a:tr h="273106">
                <a:tc rowSpan="2">
                  <a:txBody>
                    <a:bodyPr/>
                    <a:lstStyle/>
                    <a:p>
                      <a:pPr algn="ctr"/>
                      <a:endParaRPr kumimoji="1" lang="en-US" altLang="ja-JP" sz="1200" dirty="0"/>
                    </a:p>
                    <a:p>
                      <a:pPr algn="ctr"/>
                      <a:r>
                        <a:rPr kumimoji="1" lang="ja-JP" altLang="en-US" sz="1200" dirty="0"/>
                        <a:t>１</a:t>
                      </a:r>
                      <a:endParaRPr kumimoji="1" lang="ja-JP" altLang="en-US" dirty="0"/>
                    </a:p>
                  </a:txBody>
                  <a:tcPr>
                    <a:solidFill>
                      <a:schemeClr val="accent2">
                        <a:lumMod val="20000"/>
                        <a:lumOff val="80000"/>
                      </a:schemeClr>
                    </a:solidFill>
                  </a:tcPr>
                </a:tc>
                <a:tc rowSpan="2">
                  <a:txBody>
                    <a:bodyPr/>
                    <a:lstStyle/>
                    <a:p>
                      <a:pPr algn="l" fontAlgn="ctr"/>
                      <a:r>
                        <a:rPr lang="ja-JP" altLang="en-US" sz="1200" b="0" u="none" strike="noStrike" dirty="0">
                          <a:effectLst/>
                        </a:rPr>
                        <a:t>　</a:t>
                      </a:r>
                      <a:r>
                        <a:rPr lang="ja-JP" altLang="en-US" sz="1200" b="1" u="none" strike="noStrike" dirty="0">
                          <a:effectLst/>
                        </a:rPr>
                        <a:t>社会福祉法人　晋栄福祉会</a:t>
                      </a:r>
                      <a:endParaRPr lang="en-US" altLang="ja-JP" sz="1200" b="1" u="none" strike="noStrike" dirty="0">
                        <a:effectLst/>
                      </a:endParaRPr>
                    </a:p>
                    <a:p>
                      <a:pPr algn="l" fontAlgn="ctr"/>
                      <a:r>
                        <a:rPr lang="ja-JP" altLang="en-US" sz="1200" b="1" u="none" strike="noStrike" dirty="0">
                          <a:effectLst/>
                        </a:rPr>
                        <a:t>　  あまだのみやちどりこども園</a:t>
                      </a:r>
                      <a:endParaRPr lang="en-US" altLang="ja-JP" sz="1200" b="1" u="none" strike="noStrike" dirty="0">
                        <a:effectLst/>
                      </a:endParaRPr>
                    </a:p>
                    <a:p>
                      <a:pPr algn="l" fontAlgn="ctr"/>
                      <a:r>
                        <a:rPr lang="ja-JP" altLang="en-US" sz="1100" b="0" u="none" strike="noStrike" dirty="0">
                          <a:effectLst/>
                        </a:rPr>
                        <a:t>（交野市森南２－１５－１）</a:t>
                      </a:r>
                      <a:endParaRPr lang="ja-JP" altLang="en-US" sz="12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solidFill>
                      <a:schemeClr val="accent2">
                        <a:lumMod val="20000"/>
                        <a:lumOff val="80000"/>
                      </a:schemeClr>
                    </a:solidFill>
                  </a:tcPr>
                </a:tc>
                <a:tc>
                  <a:txBody>
                    <a:bodyPr/>
                    <a:lstStyle/>
                    <a:p>
                      <a:r>
                        <a:rPr kumimoji="1" lang="ja-JP" altLang="en-US" sz="1200" dirty="0"/>
                        <a:t>保育教諭</a:t>
                      </a:r>
                    </a:p>
                  </a:txBody>
                  <a:tcPr>
                    <a:solidFill>
                      <a:schemeClr val="accent2">
                        <a:lumMod val="20000"/>
                        <a:lumOff val="80000"/>
                      </a:schemeClr>
                    </a:solidFill>
                  </a:tcPr>
                </a:tc>
                <a:tc>
                  <a:txBody>
                    <a:bodyPr/>
                    <a:lstStyle/>
                    <a:p>
                      <a:r>
                        <a:rPr kumimoji="1" lang="ja-JP" altLang="en-US" sz="1200" dirty="0"/>
                        <a:t>正社員</a:t>
                      </a:r>
                    </a:p>
                  </a:txBody>
                  <a:tcPr>
                    <a:solidFill>
                      <a:schemeClr val="accent2">
                        <a:lumMod val="20000"/>
                        <a:lumOff val="80000"/>
                      </a:schemeClr>
                    </a:solidFill>
                  </a:tcPr>
                </a:tc>
                <a:tc>
                  <a:txBody>
                    <a:bodyPr/>
                    <a:lstStyle/>
                    <a:p>
                      <a:r>
                        <a:rPr kumimoji="1" lang="ja-JP" altLang="en-US" sz="1200" dirty="0"/>
                        <a:t>不問</a:t>
                      </a:r>
                    </a:p>
                  </a:txBody>
                  <a:tcPr>
                    <a:solidFill>
                      <a:schemeClr val="accent2">
                        <a:lumMod val="20000"/>
                        <a:lumOff val="80000"/>
                      </a:schemeClr>
                    </a:solidFill>
                  </a:tcPr>
                </a:tc>
                <a:tc>
                  <a:txBody>
                    <a:bodyPr/>
                    <a:lstStyle/>
                    <a:p>
                      <a:r>
                        <a:rPr kumimoji="1" lang="en-US" altLang="ja-JP" sz="1200" dirty="0"/>
                        <a:t>27130-11113431</a:t>
                      </a:r>
                      <a:endParaRPr kumimoji="1" lang="ja-JP" altLang="en-US" sz="1200" dirty="0"/>
                    </a:p>
                  </a:txBody>
                  <a:tcPr>
                    <a:solidFill>
                      <a:schemeClr val="accent2">
                        <a:lumMod val="20000"/>
                        <a:lumOff val="80000"/>
                      </a:schemeClr>
                    </a:solidFill>
                  </a:tcPr>
                </a:tc>
                <a:extLst>
                  <a:ext uri="{0D108BD9-81ED-4DB2-BD59-A6C34878D82A}">
                    <a16:rowId xmlns:a16="http://schemas.microsoft.com/office/drawing/2014/main" val="4009456545"/>
                  </a:ext>
                </a:extLst>
              </a:tr>
              <a:tr h="273106">
                <a:tc vMerge="1">
                  <a:txBody>
                    <a:bodyPr/>
                    <a:lstStyle/>
                    <a:p>
                      <a:endParaRPr kumimoji="1" lang="ja-JP" altLang="en-US" dirty="0"/>
                    </a:p>
                  </a:txBody>
                  <a:tcPr/>
                </a:tc>
                <a:tc vMerge="1">
                  <a:txBody>
                    <a:bodyPr/>
                    <a:lstStyle/>
                    <a:p>
                      <a:pPr algn="l" fontAlgn="ctr"/>
                      <a:endParaRPr lang="ja-JP" altLang="en-US" sz="1200" b="1"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r>
                        <a:rPr kumimoji="1" lang="ja-JP" altLang="en-US" sz="1200"/>
                        <a:t>調理</a:t>
                      </a:r>
                      <a:endParaRPr kumimoji="1" lang="ja-JP" altLang="en-US" sz="1200" dirty="0"/>
                    </a:p>
                  </a:txBody>
                  <a:tcPr>
                    <a:solidFill>
                      <a:schemeClr val="accent2">
                        <a:lumMod val="20000"/>
                        <a:lumOff val="80000"/>
                      </a:schemeClr>
                    </a:solidFill>
                  </a:tcPr>
                </a:tc>
                <a:tc>
                  <a:txBody>
                    <a:bodyPr/>
                    <a:lstStyle/>
                    <a:p>
                      <a:r>
                        <a:rPr kumimoji="1" lang="ja-JP" altLang="en-US" sz="1200" dirty="0"/>
                        <a:t>パート</a:t>
                      </a:r>
                      <a:endParaRPr kumimoji="1" lang="ja-JP" altLang="en-US" sz="2000" dirty="0"/>
                    </a:p>
                  </a:txBody>
                  <a:tcPr>
                    <a:solidFill>
                      <a:schemeClr val="accent2">
                        <a:lumMod val="20000"/>
                        <a:lumOff val="80000"/>
                      </a:schemeClr>
                    </a:solidFill>
                  </a:tcPr>
                </a:tc>
                <a:tc>
                  <a:txBody>
                    <a:bodyPr/>
                    <a:lstStyle/>
                    <a:p>
                      <a:r>
                        <a:rPr kumimoji="1" lang="ja-JP" altLang="en-US" sz="1200" baseline="0" dirty="0"/>
                        <a:t>不問</a:t>
                      </a:r>
                    </a:p>
                  </a:txBody>
                  <a:tcPr>
                    <a:solidFill>
                      <a:schemeClr val="accent2">
                        <a:lumMod val="20000"/>
                        <a:lumOff val="80000"/>
                      </a:schemeClr>
                    </a:solidFill>
                  </a:tcPr>
                </a:tc>
                <a:tc>
                  <a:txBody>
                    <a:bodyPr/>
                    <a:lstStyle/>
                    <a:p>
                      <a:r>
                        <a:rPr kumimoji="1" lang="en-US" altLang="ja-JP" sz="1200" baseline="0" dirty="0"/>
                        <a:t>27130-11110831</a:t>
                      </a:r>
                      <a:endParaRPr kumimoji="1" lang="ja-JP" altLang="en-US" sz="1200" baseline="0" dirty="0"/>
                    </a:p>
                  </a:txBody>
                  <a:tcPr>
                    <a:solidFill>
                      <a:schemeClr val="accent2">
                        <a:lumMod val="20000"/>
                        <a:lumOff val="80000"/>
                      </a:schemeClr>
                    </a:solidFill>
                  </a:tcPr>
                </a:tc>
                <a:extLst>
                  <a:ext uri="{0D108BD9-81ED-4DB2-BD59-A6C34878D82A}">
                    <a16:rowId xmlns:a16="http://schemas.microsoft.com/office/drawing/2014/main" val="2481902920"/>
                  </a:ext>
                </a:extLst>
              </a:tr>
              <a:tr h="320486">
                <a:tc rowSpan="2">
                  <a:txBody>
                    <a:bodyPr/>
                    <a:lstStyle/>
                    <a:p>
                      <a:pPr algn="ctr"/>
                      <a:endParaRPr kumimoji="1" lang="en-US" altLang="ja-JP" sz="1200" dirty="0"/>
                    </a:p>
                    <a:p>
                      <a:pPr algn="ctr"/>
                      <a:r>
                        <a:rPr kumimoji="1" lang="ja-JP" altLang="en-US" sz="1200" dirty="0"/>
                        <a:t>２</a:t>
                      </a:r>
                      <a:endParaRPr kumimoji="1" lang="ja-JP" altLang="en-US" dirty="0"/>
                    </a:p>
                  </a:txBody>
                  <a:tcPr>
                    <a:solidFill>
                      <a:schemeClr val="accent4"/>
                    </a:solidFill>
                  </a:tcPr>
                </a:tc>
                <a:tc rowSpan="2">
                  <a:txBody>
                    <a:bodyPr/>
                    <a:lstStyle/>
                    <a:p>
                      <a:pPr algn="l" fontAlgn="ctr"/>
                      <a:r>
                        <a:rPr lang="ja-JP" altLang="en-US" sz="1200" b="1" u="none" strike="noStrike" dirty="0">
                          <a:effectLst/>
                        </a:rPr>
                        <a:t>　社会福祉法人　もくせい会　認定こども園</a:t>
                      </a:r>
                      <a:endParaRPr lang="en-US" altLang="ja-JP" sz="1200" b="1" u="none" strike="noStrike" dirty="0">
                        <a:effectLst/>
                      </a:endParaRPr>
                    </a:p>
                    <a:p>
                      <a:pPr algn="l" fontAlgn="ctr"/>
                      <a:r>
                        <a:rPr lang="ja-JP" altLang="en-US" sz="1200" b="1" u="none" strike="noStrike" dirty="0">
                          <a:effectLst/>
                        </a:rPr>
                        <a:t>　  第２きんもくせい保育園　　</a:t>
                      </a:r>
                      <a:endParaRPr lang="en-US" altLang="ja-JP" sz="1200" b="1" u="none" strike="noStrike" dirty="0">
                        <a:effectLst/>
                      </a:endParaRPr>
                    </a:p>
                    <a:p>
                      <a:pPr algn="l" fontAlgn="ctr"/>
                      <a:r>
                        <a:rPr lang="ja-JP" altLang="en-US" sz="1200" b="0" u="none" strike="noStrike" dirty="0">
                          <a:effectLst/>
                        </a:rPr>
                        <a:t>（</a:t>
                      </a:r>
                      <a:r>
                        <a:rPr lang="ja-JP" altLang="en-US" sz="1100" b="0" u="none" strike="noStrike" dirty="0">
                          <a:effectLst/>
                        </a:rPr>
                        <a:t>交野市郡津５－７６－１）</a:t>
                      </a:r>
                    </a:p>
                  </a:txBody>
                  <a:tcPr marL="9525" marR="9525" marT="9525" marB="0">
                    <a:solidFill>
                      <a:schemeClr val="accent4"/>
                    </a:solidFill>
                  </a:tcPr>
                </a:tc>
                <a:tc>
                  <a:txBody>
                    <a:bodyPr/>
                    <a:lstStyle/>
                    <a:p>
                      <a:r>
                        <a:rPr kumimoji="1" lang="ja-JP" altLang="en-US" sz="1200" dirty="0"/>
                        <a:t>保育教諭</a:t>
                      </a:r>
                    </a:p>
                  </a:txBody>
                  <a:tcPr>
                    <a:solidFill>
                      <a:schemeClr val="accent4"/>
                    </a:solidFill>
                  </a:tcPr>
                </a:tc>
                <a:tc>
                  <a:txBody>
                    <a:bodyPr/>
                    <a:lstStyle/>
                    <a:p>
                      <a:r>
                        <a:rPr kumimoji="1" lang="ja-JP" altLang="en-US" sz="1200" dirty="0"/>
                        <a:t>正社員</a:t>
                      </a:r>
                    </a:p>
                  </a:txBody>
                  <a:tcPr>
                    <a:solidFill>
                      <a:schemeClr val="accent4"/>
                    </a:solidFill>
                  </a:tcPr>
                </a:tc>
                <a:tc>
                  <a:txBody>
                    <a:bodyPr/>
                    <a:lstStyle/>
                    <a:p>
                      <a:r>
                        <a:rPr kumimoji="1" lang="ja-JP" altLang="en-US" sz="1200" dirty="0"/>
                        <a:t>不問</a:t>
                      </a:r>
                    </a:p>
                  </a:txBody>
                  <a:tcPr>
                    <a:solidFill>
                      <a:schemeClr val="accent4"/>
                    </a:solidFill>
                  </a:tcPr>
                </a:tc>
                <a:tc>
                  <a:txBody>
                    <a:bodyPr/>
                    <a:lstStyle/>
                    <a:p>
                      <a:r>
                        <a:rPr kumimoji="1" lang="en-US" altLang="ja-JP" sz="1200" dirty="0"/>
                        <a:t>27130-11114731</a:t>
                      </a:r>
                      <a:endParaRPr kumimoji="1" lang="ja-JP" altLang="en-US" sz="1200" dirty="0"/>
                    </a:p>
                  </a:txBody>
                  <a:tcPr>
                    <a:solidFill>
                      <a:schemeClr val="accent4"/>
                    </a:solidFill>
                  </a:tcPr>
                </a:tc>
                <a:extLst>
                  <a:ext uri="{0D108BD9-81ED-4DB2-BD59-A6C34878D82A}">
                    <a16:rowId xmlns:a16="http://schemas.microsoft.com/office/drawing/2014/main" val="215529800"/>
                  </a:ext>
                </a:extLst>
              </a:tr>
              <a:tr h="273106">
                <a:tc vMerge="1">
                  <a:txBody>
                    <a:bodyPr/>
                    <a:lstStyle/>
                    <a:p>
                      <a:endParaRPr kumimoji="1" lang="ja-JP" altLang="en-US" dirty="0"/>
                    </a:p>
                  </a:txBody>
                  <a:tcPr/>
                </a:tc>
                <a:tc vMerge="1">
                  <a:txBody>
                    <a:bodyPr/>
                    <a:lstStyle/>
                    <a:p>
                      <a:pPr algn="l" fontAlgn="ctr"/>
                      <a:endParaRPr lang="ja-JP" altLang="en-US" sz="1100" b="1"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r>
                        <a:rPr kumimoji="1" lang="ja-JP" altLang="en-US" sz="1200" dirty="0"/>
                        <a:t>保育教諭</a:t>
                      </a:r>
                    </a:p>
                  </a:txBody>
                  <a:tcPr>
                    <a:solidFill>
                      <a:schemeClr val="accent4"/>
                    </a:solidFill>
                  </a:tcPr>
                </a:tc>
                <a:tc>
                  <a:txBody>
                    <a:bodyPr/>
                    <a:lstStyle/>
                    <a:p>
                      <a:r>
                        <a:rPr kumimoji="1" lang="ja-JP" altLang="en-US" sz="1200" dirty="0"/>
                        <a:t>パート</a:t>
                      </a:r>
                    </a:p>
                  </a:txBody>
                  <a:tcPr>
                    <a:solidFill>
                      <a:schemeClr val="accent4"/>
                    </a:solidFill>
                  </a:tcPr>
                </a:tc>
                <a:tc>
                  <a:txBody>
                    <a:bodyPr/>
                    <a:lstStyle/>
                    <a:p>
                      <a:r>
                        <a:rPr kumimoji="1" lang="ja-JP" altLang="en-US" sz="1200" dirty="0"/>
                        <a:t>不問</a:t>
                      </a:r>
                    </a:p>
                  </a:txBody>
                  <a:tcPr>
                    <a:solidFill>
                      <a:schemeClr val="accent4"/>
                    </a:solidFill>
                  </a:tcPr>
                </a:tc>
                <a:tc>
                  <a:txBody>
                    <a:bodyPr/>
                    <a:lstStyle/>
                    <a:p>
                      <a:r>
                        <a:rPr kumimoji="1" lang="en-US" altLang="ja-JP" sz="1200" dirty="0"/>
                        <a:t>27130-11115331</a:t>
                      </a:r>
                      <a:endParaRPr kumimoji="1" lang="ja-JP" altLang="en-US" sz="1200" dirty="0"/>
                    </a:p>
                  </a:txBody>
                  <a:tcPr>
                    <a:solidFill>
                      <a:schemeClr val="accent4"/>
                    </a:solidFill>
                  </a:tcPr>
                </a:tc>
                <a:extLst>
                  <a:ext uri="{0D108BD9-81ED-4DB2-BD59-A6C34878D82A}">
                    <a16:rowId xmlns:a16="http://schemas.microsoft.com/office/drawing/2014/main" val="3081884102"/>
                  </a:ext>
                </a:extLst>
              </a:tr>
              <a:tr h="347776">
                <a:tc rowSpan="2">
                  <a:txBody>
                    <a:bodyPr/>
                    <a:lstStyle/>
                    <a:p>
                      <a:pPr algn="ctr"/>
                      <a:endParaRPr kumimoji="1" lang="en-US" altLang="ja-JP" sz="1200" dirty="0"/>
                    </a:p>
                    <a:p>
                      <a:pPr algn="ctr"/>
                      <a:r>
                        <a:rPr kumimoji="1" lang="ja-JP" altLang="en-US" sz="1200" dirty="0"/>
                        <a:t>３</a:t>
                      </a:r>
                      <a:endParaRPr kumimoji="1" lang="ja-JP" altLang="en-US" dirty="0"/>
                    </a:p>
                  </a:txBody>
                  <a:tcPr>
                    <a:solidFill>
                      <a:schemeClr val="accent5">
                        <a:lumMod val="40000"/>
                        <a:lumOff val="60000"/>
                      </a:schemeClr>
                    </a:solidFill>
                  </a:tcPr>
                </a:tc>
                <a:tc rowSpan="2">
                  <a:txBody>
                    <a:bodyPr/>
                    <a:lstStyle/>
                    <a:p>
                      <a:pPr algn="l" fontAlgn="ctr"/>
                      <a:r>
                        <a:rPr lang="ja-JP" altLang="en-US" sz="1200" b="1" u="none" strike="noStrike" dirty="0">
                          <a:effectLst/>
                        </a:rPr>
                        <a:t>    社会福祉法人　私部</a:t>
                      </a:r>
                      <a:endParaRPr lang="en-US" altLang="ja-JP" sz="1200" b="1" u="none" strike="noStrike" dirty="0">
                        <a:effectLst/>
                      </a:endParaRPr>
                    </a:p>
                    <a:p>
                      <a:pPr algn="l" fontAlgn="ctr"/>
                      <a:r>
                        <a:rPr lang="ja-JP" altLang="en-US" sz="1400" b="1" u="none" strike="noStrike" dirty="0">
                          <a:effectLst/>
                        </a:rPr>
                        <a:t>     </a:t>
                      </a:r>
                      <a:r>
                        <a:rPr lang="ja-JP" altLang="en-US" sz="1200" b="1" u="none" strike="noStrike" dirty="0">
                          <a:effectLst/>
                        </a:rPr>
                        <a:t>わかばこども園</a:t>
                      </a:r>
                      <a:endParaRPr lang="en-US" altLang="ja-JP" sz="1200" b="1" u="none" strike="noStrike" dirty="0">
                        <a:effectLst/>
                      </a:endParaRPr>
                    </a:p>
                    <a:p>
                      <a:pPr algn="l" fontAlgn="ctr"/>
                      <a:r>
                        <a:rPr lang="ja-JP" altLang="en-US" sz="1100" b="0" u="none" strike="noStrike" dirty="0">
                          <a:effectLst/>
                        </a:rPr>
                        <a:t>（交野市私部１</a:t>
                      </a:r>
                      <a:r>
                        <a:rPr lang="en-US" altLang="ja-JP" sz="1100" b="0" u="none" strike="noStrike" dirty="0">
                          <a:effectLst/>
                        </a:rPr>
                        <a:t>-</a:t>
                      </a:r>
                      <a:r>
                        <a:rPr lang="ja-JP" altLang="en-US" sz="1100" b="0" u="none" strike="noStrike" dirty="0">
                          <a:effectLst/>
                        </a:rPr>
                        <a:t>２２－１）</a:t>
                      </a:r>
                    </a:p>
                  </a:txBody>
                  <a:tcPr marL="9525" marR="9525" marT="9525" marB="0">
                    <a:solidFill>
                      <a:schemeClr val="accent5">
                        <a:lumMod val="40000"/>
                        <a:lumOff val="60000"/>
                      </a:schemeClr>
                    </a:solidFill>
                  </a:tcPr>
                </a:tc>
                <a:tc>
                  <a:txBody>
                    <a:bodyPr/>
                    <a:lstStyle/>
                    <a:p>
                      <a:r>
                        <a:rPr kumimoji="1" lang="ja-JP" altLang="en-US" sz="1200" dirty="0"/>
                        <a:t>保育士・保育教諭</a:t>
                      </a:r>
                    </a:p>
                  </a:txBody>
                  <a:tcPr>
                    <a:solidFill>
                      <a:schemeClr val="accent1">
                        <a:lumMod val="60000"/>
                        <a:lumOff val="40000"/>
                      </a:schemeClr>
                    </a:solidFill>
                  </a:tcPr>
                </a:tc>
                <a:tc>
                  <a:txBody>
                    <a:bodyPr/>
                    <a:lstStyle/>
                    <a:p>
                      <a:r>
                        <a:rPr kumimoji="1" lang="ja-JP" altLang="en-US" sz="1200" dirty="0"/>
                        <a:t>パート</a:t>
                      </a:r>
                    </a:p>
                  </a:txBody>
                  <a:tcPr>
                    <a:solidFill>
                      <a:schemeClr val="accent1">
                        <a:lumMod val="60000"/>
                        <a:lumOff val="40000"/>
                      </a:schemeClr>
                    </a:solidFill>
                  </a:tcPr>
                </a:tc>
                <a:tc>
                  <a:txBody>
                    <a:bodyPr/>
                    <a:lstStyle/>
                    <a:p>
                      <a:r>
                        <a:rPr kumimoji="1" lang="ja-JP" altLang="en-US" sz="1200" dirty="0"/>
                        <a:t>不問</a:t>
                      </a:r>
                    </a:p>
                  </a:txBody>
                  <a:tcPr>
                    <a:solidFill>
                      <a:schemeClr val="accent1">
                        <a:lumMod val="60000"/>
                        <a:lumOff val="40000"/>
                      </a:schemeClr>
                    </a:solidFill>
                  </a:tcPr>
                </a:tc>
                <a:tc>
                  <a:txBody>
                    <a:bodyPr/>
                    <a:lstStyle/>
                    <a:p>
                      <a:r>
                        <a:rPr kumimoji="1" lang="en-US" altLang="ja-JP" sz="1200" dirty="0"/>
                        <a:t>27130-11117931</a:t>
                      </a:r>
                      <a:endParaRPr kumimoji="1" lang="ja-JP" altLang="en-US" sz="1200" dirty="0"/>
                    </a:p>
                  </a:txBody>
                  <a:tcPr>
                    <a:solidFill>
                      <a:schemeClr val="accent1">
                        <a:lumMod val="60000"/>
                        <a:lumOff val="40000"/>
                      </a:schemeClr>
                    </a:solidFill>
                  </a:tcPr>
                </a:tc>
                <a:extLst>
                  <a:ext uri="{0D108BD9-81ED-4DB2-BD59-A6C34878D82A}">
                    <a16:rowId xmlns:a16="http://schemas.microsoft.com/office/drawing/2014/main" val="4152042798"/>
                  </a:ext>
                </a:extLst>
              </a:tr>
              <a:tr h="273106">
                <a:tc vMerge="1">
                  <a:txBody>
                    <a:bodyPr/>
                    <a:lstStyle/>
                    <a:p>
                      <a:endParaRPr kumimoji="1" lang="ja-JP" altLang="en-US" dirty="0"/>
                    </a:p>
                  </a:txBody>
                  <a:tcPr>
                    <a:solidFill>
                      <a:schemeClr val="accent4">
                        <a:lumMod val="60000"/>
                        <a:lumOff val="40000"/>
                      </a:schemeClr>
                    </a:solidFill>
                  </a:tcPr>
                </a:tc>
                <a:tc vMerge="1">
                  <a:txBody>
                    <a:bodyPr/>
                    <a:lstStyle/>
                    <a:p>
                      <a:pPr algn="l" fontAlgn="ctr"/>
                      <a:endParaRPr lang="ja-JP" altLang="en-US" sz="1100" b="0" u="none" strike="noStrike" dirty="0">
                        <a:effectLst/>
                      </a:endParaRPr>
                    </a:p>
                  </a:txBody>
                  <a:tcPr marL="9525" marR="9525" marT="9525" marB="0">
                    <a:solidFill>
                      <a:schemeClr val="accent4">
                        <a:lumMod val="60000"/>
                        <a:lumOff val="40000"/>
                      </a:schemeClr>
                    </a:solidFill>
                  </a:tcPr>
                </a:tc>
                <a:tc>
                  <a:txBody>
                    <a:bodyPr/>
                    <a:lstStyle/>
                    <a:p>
                      <a:r>
                        <a:rPr kumimoji="1" lang="ja-JP" altLang="en-US" sz="1200" dirty="0"/>
                        <a:t>保育士・保育教諭（早朝・薄暮）</a:t>
                      </a:r>
                    </a:p>
                  </a:txBody>
                  <a:tcPr>
                    <a:solidFill>
                      <a:schemeClr val="accent1">
                        <a:lumMod val="60000"/>
                        <a:lumOff val="40000"/>
                      </a:schemeClr>
                    </a:solidFill>
                  </a:tcPr>
                </a:tc>
                <a:tc>
                  <a:txBody>
                    <a:bodyPr/>
                    <a:lstStyle/>
                    <a:p>
                      <a:r>
                        <a:rPr kumimoji="1" lang="ja-JP" altLang="en-US" sz="1200" dirty="0"/>
                        <a:t>パート</a:t>
                      </a:r>
                    </a:p>
                  </a:txBody>
                  <a:tcPr>
                    <a:solidFill>
                      <a:schemeClr val="accent1">
                        <a:lumMod val="60000"/>
                        <a:lumOff val="40000"/>
                      </a:schemeClr>
                    </a:solidFill>
                  </a:tcPr>
                </a:tc>
                <a:tc>
                  <a:txBody>
                    <a:bodyPr/>
                    <a:lstStyle/>
                    <a:p>
                      <a:r>
                        <a:rPr kumimoji="1" lang="ja-JP" altLang="en-US" sz="1200" dirty="0"/>
                        <a:t>不問</a:t>
                      </a:r>
                    </a:p>
                  </a:txBody>
                  <a:tcPr>
                    <a:solidFill>
                      <a:schemeClr val="accent1">
                        <a:lumMod val="60000"/>
                        <a:lumOff val="40000"/>
                      </a:schemeClr>
                    </a:solidFill>
                  </a:tcPr>
                </a:tc>
                <a:tc>
                  <a:txBody>
                    <a:bodyPr/>
                    <a:lstStyle/>
                    <a:p>
                      <a:r>
                        <a:rPr kumimoji="1" lang="en-US" altLang="ja-JP" sz="1200" dirty="0"/>
                        <a:t>27130-11116631</a:t>
                      </a:r>
                      <a:endParaRPr kumimoji="1" lang="ja-JP" altLang="en-US" sz="1200" dirty="0"/>
                    </a:p>
                  </a:txBody>
                  <a:tcPr>
                    <a:solidFill>
                      <a:schemeClr val="accent1">
                        <a:lumMod val="60000"/>
                        <a:lumOff val="40000"/>
                      </a:schemeClr>
                    </a:solidFill>
                  </a:tcPr>
                </a:tc>
                <a:extLst>
                  <a:ext uri="{0D108BD9-81ED-4DB2-BD59-A6C34878D82A}">
                    <a16:rowId xmlns:a16="http://schemas.microsoft.com/office/drawing/2014/main" val="1253097734"/>
                  </a:ext>
                </a:extLst>
              </a:tr>
              <a:tr h="373624">
                <a:tc>
                  <a:txBody>
                    <a:bodyPr/>
                    <a:lstStyle/>
                    <a:p>
                      <a:pPr algn="ctr"/>
                      <a:r>
                        <a:rPr kumimoji="1" lang="ja-JP" altLang="en-US" sz="1200" dirty="0"/>
                        <a:t>４</a:t>
                      </a:r>
                      <a:endParaRPr kumimoji="1" lang="ja-JP" altLang="en-US" dirty="0"/>
                    </a:p>
                  </a:txBody>
                  <a:tcPr/>
                </a:tc>
                <a:tc>
                  <a:txBody>
                    <a:bodyPr/>
                    <a:lstStyle/>
                    <a:p>
                      <a:pPr algn="l" fontAlgn="ctr"/>
                      <a:r>
                        <a:rPr lang="ja-JP" altLang="en-US" sz="1200" b="0" u="none" strike="noStrike" dirty="0">
                          <a:effectLst/>
                        </a:rPr>
                        <a:t>　</a:t>
                      </a:r>
                      <a:r>
                        <a:rPr lang="ja-JP" altLang="en-US" sz="1200" b="1" u="none" strike="noStrike" dirty="0">
                          <a:effectLst/>
                        </a:rPr>
                        <a:t>日本郵便 株式会社   交野郵便局</a:t>
                      </a:r>
                      <a:endParaRPr lang="en-US" altLang="ja-JP" sz="1600" b="1" u="none" strike="noStrike" dirty="0">
                        <a:effectLst/>
                      </a:endParaRPr>
                    </a:p>
                    <a:p>
                      <a:pPr algn="l" fontAlgn="ctr"/>
                      <a:r>
                        <a:rPr lang="en-US" altLang="ja-JP" sz="1200" b="1" u="none" strike="noStrike" dirty="0">
                          <a:effectLst/>
                          <a:latin typeface="+mn-ea"/>
                          <a:ea typeface="+mn-ea"/>
                        </a:rPr>
                        <a:t>  </a:t>
                      </a:r>
                      <a:r>
                        <a:rPr lang="en-US" altLang="ja-JP" sz="1100" b="1" u="none" strike="noStrike" dirty="0">
                          <a:effectLst/>
                          <a:latin typeface="+mn-ea"/>
                          <a:ea typeface="+mn-ea"/>
                        </a:rPr>
                        <a:t>(</a:t>
                      </a:r>
                      <a:r>
                        <a:rPr lang="en-US" altLang="ja-JP" sz="1100" b="1" u="none" strike="noStrike" dirty="0">
                          <a:effectLst/>
                        </a:rPr>
                        <a:t> </a:t>
                      </a:r>
                      <a:r>
                        <a:rPr lang="ja-JP" altLang="en-US" sz="1100" b="0" u="none" strike="noStrike" dirty="0">
                          <a:effectLst/>
                        </a:rPr>
                        <a:t>交野市私部３</a:t>
                      </a:r>
                      <a:r>
                        <a:rPr lang="en-US" altLang="ja-JP" sz="1100" b="0" u="none" strike="noStrike" dirty="0">
                          <a:effectLst/>
                        </a:rPr>
                        <a:t>-</a:t>
                      </a:r>
                      <a:r>
                        <a:rPr lang="ja-JP" altLang="en-US" sz="1100" b="0" u="none" strike="noStrike" dirty="0">
                          <a:effectLst/>
                        </a:rPr>
                        <a:t>２</a:t>
                      </a:r>
                      <a:r>
                        <a:rPr lang="en-US" altLang="ja-JP" sz="1100" b="0" u="none" strike="noStrike" dirty="0">
                          <a:effectLst/>
                        </a:rPr>
                        <a:t>-</a:t>
                      </a:r>
                      <a:r>
                        <a:rPr lang="ja-JP" altLang="en-US" sz="1100" b="0" u="none" strike="noStrike" dirty="0">
                          <a:effectLst/>
                        </a:rPr>
                        <a:t>２５）</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tc>
                <a:tc>
                  <a:txBody>
                    <a:bodyPr/>
                    <a:lstStyle/>
                    <a:p>
                      <a:r>
                        <a:rPr kumimoji="1" lang="ja-JP" altLang="en-US" sz="1200"/>
                        <a:t>郵便配達</a:t>
                      </a:r>
                      <a:r>
                        <a:rPr kumimoji="1" lang="en-US" altLang="ja-JP" sz="1200"/>
                        <a:t>【</a:t>
                      </a:r>
                      <a:r>
                        <a:rPr kumimoji="1" lang="ja-JP" altLang="en-US" sz="1200"/>
                        <a:t>急募</a:t>
                      </a:r>
                      <a:r>
                        <a:rPr kumimoji="1" lang="en-US" altLang="ja-JP" sz="1200"/>
                        <a:t>】</a:t>
                      </a:r>
                      <a:endParaRPr kumimoji="1" lang="ja-JP" altLang="en-US" sz="1200" dirty="0"/>
                    </a:p>
                  </a:txBody>
                  <a:tcPr/>
                </a:tc>
                <a:tc>
                  <a:txBody>
                    <a:bodyPr/>
                    <a:lstStyle/>
                    <a:p>
                      <a:r>
                        <a:rPr kumimoji="1" lang="ja-JP" altLang="en-US" sz="1200" dirty="0"/>
                        <a:t>パート</a:t>
                      </a:r>
                    </a:p>
                  </a:txBody>
                  <a:tcPr/>
                </a:tc>
                <a:tc>
                  <a:txBody>
                    <a:bodyPr/>
                    <a:lstStyle/>
                    <a:p>
                      <a:r>
                        <a:rPr kumimoji="1" lang="ja-JP" altLang="en-US" sz="1200" dirty="0"/>
                        <a:t>不問</a:t>
                      </a:r>
                    </a:p>
                  </a:txBody>
                  <a:tcPr/>
                </a:tc>
                <a:tc>
                  <a:txBody>
                    <a:bodyPr/>
                    <a:lstStyle/>
                    <a:p>
                      <a:r>
                        <a:rPr kumimoji="1" lang="en-US" altLang="ja-JP" sz="1200" dirty="0"/>
                        <a:t>27130-11118131</a:t>
                      </a:r>
                      <a:endParaRPr kumimoji="1" lang="ja-JP" altLang="en-US" sz="1200" dirty="0"/>
                    </a:p>
                  </a:txBody>
                  <a:tcPr/>
                </a:tc>
                <a:extLst>
                  <a:ext uri="{0D108BD9-81ED-4DB2-BD59-A6C34878D82A}">
                    <a16:rowId xmlns:a16="http://schemas.microsoft.com/office/drawing/2014/main" val="3588484290"/>
                  </a:ext>
                </a:extLst>
              </a:tr>
              <a:tr h="273106">
                <a:tc rowSpan="5">
                  <a:txBody>
                    <a:bodyPr/>
                    <a:lstStyle/>
                    <a:p>
                      <a:pPr algn="ctr"/>
                      <a:endParaRPr kumimoji="1" lang="en-US" altLang="ja-JP" sz="1200" dirty="0"/>
                    </a:p>
                    <a:p>
                      <a:pPr algn="ctr"/>
                      <a:endParaRPr kumimoji="1" lang="en-US" altLang="ja-JP" sz="1200" dirty="0"/>
                    </a:p>
                    <a:p>
                      <a:pPr algn="ctr"/>
                      <a:r>
                        <a:rPr kumimoji="1" lang="ja-JP" altLang="en-US" sz="1200" dirty="0"/>
                        <a:t>５</a:t>
                      </a:r>
                    </a:p>
                  </a:txBody>
                  <a:tcPr>
                    <a:solidFill>
                      <a:srgbClr val="92D050"/>
                    </a:solidFill>
                  </a:tcPr>
                </a:tc>
                <a:tc rowSpan="5">
                  <a:txBody>
                    <a:bodyPr/>
                    <a:lstStyle/>
                    <a:p>
                      <a:pPr algn="l" fontAlgn="ctr"/>
                      <a:endParaRPr lang="en-US" altLang="ja-JP" sz="1100" b="1" u="none" strike="noStrike" dirty="0">
                        <a:effectLst/>
                      </a:endParaRPr>
                    </a:p>
                    <a:p>
                      <a:pPr algn="l" fontAlgn="ctr"/>
                      <a:endParaRPr lang="en-US" altLang="ja-JP" sz="1100" b="1" u="none" strike="noStrike" dirty="0">
                        <a:effectLst/>
                      </a:endParaRPr>
                    </a:p>
                    <a:p>
                      <a:pPr algn="l" fontAlgn="ctr"/>
                      <a:r>
                        <a:rPr lang="ja-JP" altLang="en-US" sz="1100" b="1" u="none" strike="noStrike" dirty="0">
                          <a:effectLst/>
                        </a:rPr>
                        <a:t>   </a:t>
                      </a:r>
                      <a:r>
                        <a:rPr lang="ja-JP" altLang="en-US" sz="1200" b="1" u="none" strike="noStrike" dirty="0">
                          <a:effectLst/>
                        </a:rPr>
                        <a:t>株式会社　ニチイ学館</a:t>
                      </a:r>
                      <a:endParaRPr lang="en-US" altLang="ja-JP" sz="1100" b="1" u="none" strike="noStrike" dirty="0">
                        <a:effectLst/>
                      </a:endParaRPr>
                    </a:p>
                    <a:p>
                      <a:pPr algn="l" fontAlgn="ctr"/>
                      <a:r>
                        <a:rPr lang="ja-JP" altLang="en-US" sz="1200" b="1" u="none" strike="noStrike" dirty="0">
                          <a:effectLst/>
                        </a:rPr>
                        <a:t>    ニチイケアセンター幾野</a:t>
                      </a:r>
                      <a:endParaRPr lang="en-US" altLang="ja-JP" sz="1200" b="1" u="none" strike="noStrike" dirty="0">
                        <a:effectLst/>
                      </a:endParaRPr>
                    </a:p>
                    <a:p>
                      <a:pPr marL="0" indent="0" algn="l" fontAlgn="ctr">
                        <a:buFont typeface="Arial" panose="020B0604020202020204" pitchFamily="34" charset="0"/>
                        <a:buNone/>
                      </a:pPr>
                      <a:r>
                        <a:rPr lang="ja-JP" altLang="en-US" sz="1100" b="0" u="none" strike="noStrike" dirty="0">
                          <a:effectLst/>
                        </a:rPr>
                        <a:t>（交野市幾野２－２９－１０）</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solidFill>
                      <a:srgbClr val="92D050"/>
                    </a:solidFill>
                  </a:tcPr>
                </a:tc>
                <a:tc>
                  <a:txBody>
                    <a:bodyPr/>
                    <a:lstStyle/>
                    <a:p>
                      <a:r>
                        <a:rPr kumimoji="1" lang="ja-JP" altLang="en-US" sz="1200"/>
                        <a:t>ホームヘルパー介護職</a:t>
                      </a:r>
                      <a:endParaRPr kumimoji="1" lang="ja-JP" altLang="en-US" sz="1200" dirty="0"/>
                    </a:p>
                  </a:txBody>
                  <a:tcPr>
                    <a:solidFill>
                      <a:srgbClr val="92D050"/>
                    </a:solidFill>
                  </a:tcPr>
                </a:tc>
                <a:tc>
                  <a:txBody>
                    <a:bodyPr/>
                    <a:lstStyle/>
                    <a:p>
                      <a:r>
                        <a:rPr kumimoji="1" lang="ja-JP" altLang="en-US" sz="1200" dirty="0"/>
                        <a:t>正社員</a:t>
                      </a:r>
                    </a:p>
                  </a:txBody>
                  <a:tcPr>
                    <a:solidFill>
                      <a:srgbClr val="92D050"/>
                    </a:solidFill>
                  </a:tcPr>
                </a:tc>
                <a:tc>
                  <a:txBody>
                    <a:bodyPr/>
                    <a:lstStyle/>
                    <a:p>
                      <a:r>
                        <a:rPr kumimoji="1" lang="en-US" altLang="ja-JP" sz="1200" dirty="0"/>
                        <a:t>59</a:t>
                      </a:r>
                      <a:r>
                        <a:rPr kumimoji="1" lang="ja-JP" altLang="en-US" sz="1200" dirty="0"/>
                        <a:t>歳以下</a:t>
                      </a:r>
                    </a:p>
                  </a:txBody>
                  <a:tcPr>
                    <a:solidFill>
                      <a:srgbClr val="92D050"/>
                    </a:solidFill>
                  </a:tcPr>
                </a:tc>
                <a:tc>
                  <a:txBody>
                    <a:bodyPr/>
                    <a:lstStyle/>
                    <a:p>
                      <a:r>
                        <a:rPr kumimoji="1" lang="en-US" altLang="ja-JP" sz="1200" dirty="0"/>
                        <a:t>27130-11121431</a:t>
                      </a:r>
                      <a:endParaRPr kumimoji="1" lang="ja-JP" altLang="en-US" sz="1200" dirty="0"/>
                    </a:p>
                  </a:txBody>
                  <a:tcPr>
                    <a:solidFill>
                      <a:srgbClr val="92D050"/>
                    </a:solidFill>
                  </a:tcPr>
                </a:tc>
                <a:extLst>
                  <a:ext uri="{0D108BD9-81ED-4DB2-BD59-A6C34878D82A}">
                    <a16:rowId xmlns:a16="http://schemas.microsoft.com/office/drawing/2014/main" val="468149340"/>
                  </a:ext>
                </a:extLst>
              </a:tr>
              <a:tr h="298401">
                <a:tc vMerge="1">
                  <a:txBody>
                    <a:bodyPr/>
                    <a:lstStyle/>
                    <a:p>
                      <a:pPr algn="ctr"/>
                      <a:endParaRPr kumimoji="1" lang="ja-JP" altLang="en-US" dirty="0"/>
                    </a:p>
                  </a:txBody>
                  <a:tcPr/>
                </a:tc>
                <a:tc vMerge="1">
                  <a:txBody>
                    <a:bodyPr/>
                    <a:lstStyle/>
                    <a:p>
                      <a:pPr algn="l" fontAlgn="ct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tc>
                <a:tc>
                  <a:txBody>
                    <a:bodyPr/>
                    <a:lstStyle/>
                    <a:p>
                      <a:r>
                        <a:rPr kumimoji="1" lang="ja-JP" altLang="en-US" sz="1200" dirty="0"/>
                        <a:t>デイサービス介護スタッフ</a:t>
                      </a:r>
                    </a:p>
                  </a:txBody>
                  <a:tcPr>
                    <a:solidFill>
                      <a:srgbClr val="92D050"/>
                    </a:solidFill>
                  </a:tcPr>
                </a:tc>
                <a:tc>
                  <a:txBody>
                    <a:bodyPr/>
                    <a:lstStyle/>
                    <a:p>
                      <a:r>
                        <a:rPr kumimoji="1" lang="ja-JP" altLang="en-US" sz="1200" dirty="0"/>
                        <a:t>パート</a:t>
                      </a:r>
                    </a:p>
                  </a:txBody>
                  <a:tcPr>
                    <a:solidFill>
                      <a:srgbClr val="92D050"/>
                    </a:solidFill>
                  </a:tcPr>
                </a:tc>
                <a:tc>
                  <a:txBody>
                    <a:bodyPr/>
                    <a:lstStyle/>
                    <a:p>
                      <a:r>
                        <a:rPr kumimoji="1" lang="ja-JP" altLang="en-US" sz="1200" dirty="0"/>
                        <a:t>不問</a:t>
                      </a:r>
                    </a:p>
                  </a:txBody>
                  <a:tcPr>
                    <a:solidFill>
                      <a:srgbClr val="92D050"/>
                    </a:solidFill>
                  </a:tcPr>
                </a:tc>
                <a:tc>
                  <a:txBody>
                    <a:bodyPr/>
                    <a:lstStyle/>
                    <a:p>
                      <a:r>
                        <a:rPr kumimoji="1" lang="en-US" altLang="ja-JP" sz="1200" dirty="0"/>
                        <a:t>27130-11123331</a:t>
                      </a:r>
                      <a:endParaRPr kumimoji="1" lang="ja-JP" altLang="en-US" sz="1200" dirty="0"/>
                    </a:p>
                  </a:txBody>
                  <a:tcPr>
                    <a:solidFill>
                      <a:srgbClr val="92D050"/>
                    </a:solidFill>
                  </a:tcPr>
                </a:tc>
                <a:extLst>
                  <a:ext uri="{0D108BD9-81ED-4DB2-BD59-A6C34878D82A}">
                    <a16:rowId xmlns:a16="http://schemas.microsoft.com/office/drawing/2014/main" val="2333882066"/>
                  </a:ext>
                </a:extLst>
              </a:tr>
              <a:tr h="273106">
                <a:tc vMerge="1">
                  <a:txBody>
                    <a:bodyPr/>
                    <a:lstStyle/>
                    <a:p>
                      <a:pPr algn="ctr"/>
                      <a:endParaRPr kumimoji="1" lang="ja-JP" altLang="en-US" dirty="0"/>
                    </a:p>
                  </a:txBody>
                  <a:tcPr/>
                </a:tc>
                <a:tc vMerge="1">
                  <a:txBody>
                    <a:bodyPr/>
                    <a:lstStyle/>
                    <a:p>
                      <a:endParaRPr kumimoji="1" lang="ja-JP" altLang="en-US"/>
                    </a:p>
                  </a:txBody>
                  <a:tcPr/>
                </a:tc>
                <a:tc>
                  <a:txBody>
                    <a:bodyPr/>
                    <a:lstStyle/>
                    <a:p>
                      <a:r>
                        <a:rPr kumimoji="1" lang="ja-JP" altLang="en-US" sz="1200" dirty="0"/>
                        <a:t>ホームヘルパー介護職</a:t>
                      </a:r>
                    </a:p>
                  </a:txBody>
                  <a:tcPr>
                    <a:solidFill>
                      <a:srgbClr val="92D050"/>
                    </a:solidFill>
                  </a:tcPr>
                </a:tc>
                <a:tc>
                  <a:txBody>
                    <a:bodyPr/>
                    <a:lstStyle/>
                    <a:p>
                      <a:r>
                        <a:rPr kumimoji="1" lang="ja-JP" altLang="en-US" sz="1200" dirty="0"/>
                        <a:t>パート</a:t>
                      </a:r>
                    </a:p>
                  </a:txBody>
                  <a:tcPr>
                    <a:solidFill>
                      <a:srgbClr val="92D050"/>
                    </a:solidFill>
                  </a:tcPr>
                </a:tc>
                <a:tc>
                  <a:txBody>
                    <a:bodyPr/>
                    <a:lstStyle/>
                    <a:p>
                      <a:r>
                        <a:rPr kumimoji="1" lang="ja-JP" altLang="en-US" sz="1200" dirty="0"/>
                        <a:t>不問</a:t>
                      </a:r>
                    </a:p>
                  </a:txBody>
                  <a:tcPr>
                    <a:solidFill>
                      <a:srgbClr val="92D050"/>
                    </a:solidFill>
                  </a:tcPr>
                </a:tc>
                <a:tc>
                  <a:txBody>
                    <a:bodyPr/>
                    <a:lstStyle/>
                    <a:p>
                      <a:r>
                        <a:rPr kumimoji="1" lang="en-US" altLang="ja-JP" sz="1200" dirty="0"/>
                        <a:t>27130-11122731</a:t>
                      </a:r>
                      <a:endParaRPr kumimoji="1" lang="ja-JP" altLang="en-US" sz="1200" dirty="0"/>
                    </a:p>
                  </a:txBody>
                  <a:tcPr>
                    <a:solidFill>
                      <a:srgbClr val="92D050"/>
                    </a:solidFill>
                  </a:tcPr>
                </a:tc>
                <a:extLst>
                  <a:ext uri="{0D108BD9-81ED-4DB2-BD59-A6C34878D82A}">
                    <a16:rowId xmlns:a16="http://schemas.microsoft.com/office/drawing/2014/main" val="2978765558"/>
                  </a:ext>
                </a:extLst>
              </a:tr>
              <a:tr h="273106">
                <a:tc vMerge="1">
                  <a:txBody>
                    <a:bodyPr/>
                    <a:lstStyle/>
                    <a:p>
                      <a:pPr algn="ctr"/>
                      <a:endParaRPr kumimoji="1" lang="ja-JP" altLang="en-US" dirty="0"/>
                    </a:p>
                  </a:txBody>
                  <a:tcPr/>
                </a:tc>
                <a:tc vMerge="1">
                  <a:txBody>
                    <a:bodyPr/>
                    <a:lstStyle/>
                    <a:p>
                      <a:endParaRPr kumimoji="1" lang="ja-JP" altLang="en-US"/>
                    </a:p>
                  </a:txBody>
                  <a:tcPr/>
                </a:tc>
                <a:tc>
                  <a:txBody>
                    <a:bodyPr/>
                    <a:lstStyle/>
                    <a:p>
                      <a:r>
                        <a:rPr kumimoji="1" lang="ja-JP" altLang="en-US" sz="1200" dirty="0"/>
                        <a:t>デイサービスでの看護業務</a:t>
                      </a:r>
                    </a:p>
                  </a:txBody>
                  <a:tcPr>
                    <a:solidFill>
                      <a:srgbClr val="92D050"/>
                    </a:solidFill>
                  </a:tcPr>
                </a:tc>
                <a:tc>
                  <a:txBody>
                    <a:bodyPr/>
                    <a:lstStyle/>
                    <a:p>
                      <a:r>
                        <a:rPr kumimoji="1" lang="ja-JP" altLang="en-US" sz="1200" dirty="0"/>
                        <a:t>パート</a:t>
                      </a:r>
                    </a:p>
                  </a:txBody>
                  <a:tcPr>
                    <a:solidFill>
                      <a:srgbClr val="92D050"/>
                    </a:solidFill>
                  </a:tcPr>
                </a:tc>
                <a:tc>
                  <a:txBody>
                    <a:bodyPr/>
                    <a:lstStyle/>
                    <a:p>
                      <a:r>
                        <a:rPr kumimoji="1" lang="ja-JP" altLang="en-US" sz="1200" dirty="0"/>
                        <a:t>不問</a:t>
                      </a:r>
                    </a:p>
                  </a:txBody>
                  <a:tcPr>
                    <a:solidFill>
                      <a:srgbClr val="92D050"/>
                    </a:solidFill>
                  </a:tcPr>
                </a:tc>
                <a:tc>
                  <a:txBody>
                    <a:bodyPr/>
                    <a:lstStyle/>
                    <a:p>
                      <a:r>
                        <a:rPr kumimoji="1" lang="en-US" altLang="ja-JP" sz="1200" dirty="0"/>
                        <a:t>27130-11119031</a:t>
                      </a:r>
                      <a:endParaRPr kumimoji="1" lang="ja-JP" altLang="en-US" sz="1200" dirty="0"/>
                    </a:p>
                  </a:txBody>
                  <a:tcPr>
                    <a:solidFill>
                      <a:srgbClr val="92D050"/>
                    </a:solidFill>
                  </a:tcPr>
                </a:tc>
                <a:extLst>
                  <a:ext uri="{0D108BD9-81ED-4DB2-BD59-A6C34878D82A}">
                    <a16:rowId xmlns:a16="http://schemas.microsoft.com/office/drawing/2014/main" val="903869749"/>
                  </a:ext>
                </a:extLst>
              </a:tr>
              <a:tr h="298401">
                <a:tc vMerge="1">
                  <a:txBody>
                    <a:bodyPr/>
                    <a:lstStyle/>
                    <a:p>
                      <a:pPr algn="ctr"/>
                      <a:endParaRPr kumimoji="1" lang="ja-JP" altLang="en-US" dirty="0"/>
                    </a:p>
                  </a:txBody>
                  <a:tcPr/>
                </a:tc>
                <a:tc vMerge="1">
                  <a:txBody>
                    <a:bodyPr/>
                    <a:lstStyle/>
                    <a:p>
                      <a:pPr algn="l" fontAlgn="ct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tc>
                <a:tc>
                  <a:txBody>
                    <a:bodyPr/>
                    <a:lstStyle/>
                    <a:p>
                      <a:r>
                        <a:rPr kumimoji="1" lang="ja-JP" altLang="en-US" sz="1200"/>
                        <a:t>送迎業務デイサービス</a:t>
                      </a:r>
                      <a:endParaRPr kumimoji="1" lang="ja-JP" altLang="en-US" sz="1200" dirty="0"/>
                    </a:p>
                  </a:txBody>
                  <a:tcPr>
                    <a:solidFill>
                      <a:srgbClr val="92D050"/>
                    </a:solidFill>
                  </a:tcPr>
                </a:tc>
                <a:tc>
                  <a:txBody>
                    <a:bodyPr/>
                    <a:lstStyle/>
                    <a:p>
                      <a:r>
                        <a:rPr kumimoji="1" lang="ja-JP" altLang="en-US" sz="1200" dirty="0"/>
                        <a:t>パート</a:t>
                      </a:r>
                    </a:p>
                  </a:txBody>
                  <a:tcPr>
                    <a:solidFill>
                      <a:srgbClr val="92D050"/>
                    </a:solidFill>
                  </a:tcPr>
                </a:tc>
                <a:tc>
                  <a:txBody>
                    <a:bodyPr/>
                    <a:lstStyle/>
                    <a:p>
                      <a:r>
                        <a:rPr kumimoji="1" lang="ja-JP" altLang="en-US" sz="1200" dirty="0"/>
                        <a:t>不問</a:t>
                      </a:r>
                    </a:p>
                  </a:txBody>
                  <a:tcPr>
                    <a:solidFill>
                      <a:srgbClr val="92D050"/>
                    </a:solidFill>
                  </a:tcPr>
                </a:tc>
                <a:tc>
                  <a:txBody>
                    <a:bodyPr/>
                    <a:lstStyle/>
                    <a:p>
                      <a:r>
                        <a:rPr kumimoji="1" lang="en-US" altLang="ja-JP" sz="1200" dirty="0"/>
                        <a:t>27130-11120531</a:t>
                      </a:r>
                      <a:endParaRPr kumimoji="1" lang="ja-JP" altLang="en-US" sz="1200" dirty="0"/>
                    </a:p>
                  </a:txBody>
                  <a:tcPr>
                    <a:solidFill>
                      <a:srgbClr val="92D050"/>
                    </a:solidFill>
                  </a:tcPr>
                </a:tc>
                <a:extLst>
                  <a:ext uri="{0D108BD9-81ED-4DB2-BD59-A6C34878D82A}">
                    <a16:rowId xmlns:a16="http://schemas.microsoft.com/office/drawing/2014/main" val="4033071928"/>
                  </a:ext>
                </a:extLst>
              </a:tr>
              <a:tr h="273106">
                <a:tc rowSpan="3">
                  <a:txBody>
                    <a:bodyPr/>
                    <a:lstStyle/>
                    <a:p>
                      <a:pPr algn="ctr"/>
                      <a:endParaRPr kumimoji="1" lang="en-US" altLang="ja-JP" sz="1200" dirty="0"/>
                    </a:p>
                    <a:p>
                      <a:pPr algn="ctr"/>
                      <a:r>
                        <a:rPr kumimoji="1" lang="ja-JP" altLang="en-US" sz="1200" dirty="0"/>
                        <a:t>６</a:t>
                      </a:r>
                    </a:p>
                  </a:txBody>
                  <a:tcPr>
                    <a:solidFill>
                      <a:srgbClr val="FFCCCC"/>
                    </a:solidFill>
                  </a:tcPr>
                </a:tc>
                <a:tc rowSpan="3">
                  <a:txBody>
                    <a:bodyPr/>
                    <a:lstStyle/>
                    <a:p>
                      <a:pPr algn="l" fontAlgn="ctr"/>
                      <a:r>
                        <a:rPr lang="ja-JP" altLang="en-US" sz="1200" b="1" u="none" strike="noStrike" dirty="0">
                          <a:effectLst/>
                        </a:rPr>
                        <a:t>   </a:t>
                      </a:r>
                      <a:endParaRPr lang="en-US" altLang="ja-JP" sz="1200" b="1" u="none" strike="noStrike" dirty="0">
                        <a:effectLst/>
                      </a:endParaRPr>
                    </a:p>
                    <a:p>
                      <a:pPr algn="l" fontAlgn="ctr"/>
                      <a:r>
                        <a:rPr lang="en-US" altLang="ja-JP" sz="1200" b="1" u="none" strike="noStrike" dirty="0">
                          <a:effectLst/>
                        </a:rPr>
                        <a:t>   </a:t>
                      </a:r>
                      <a:r>
                        <a:rPr lang="ja-JP" altLang="en-US" sz="1200" b="1" u="none" strike="noStrike" dirty="0">
                          <a:effectLst/>
                        </a:rPr>
                        <a:t>社会福祉法人　バルツァ事業会</a:t>
                      </a:r>
                      <a:endParaRPr lang="en-US" altLang="ja-JP" sz="1200" b="1" u="none" strike="noStrike" dirty="0">
                        <a:effectLst/>
                      </a:endParaRPr>
                    </a:p>
                    <a:p>
                      <a:pPr algn="l" fontAlgn="ctr"/>
                      <a:r>
                        <a:rPr lang="ja-JP" altLang="en-US" sz="1200" b="1" u="none" strike="noStrike" dirty="0">
                          <a:effectLst/>
                        </a:rPr>
                        <a:t>     サール・ナートかたの</a:t>
                      </a:r>
                      <a:endParaRPr lang="en-US" altLang="ja-JP" sz="1200" b="1" u="none" strike="noStrike" dirty="0">
                        <a:effectLst/>
                      </a:endParaRPr>
                    </a:p>
                    <a:p>
                      <a:pPr algn="l" fontAlgn="ctr"/>
                      <a:r>
                        <a:rPr lang="ja-JP" altLang="en-US" sz="1100" b="0" u="none" strike="noStrike" dirty="0">
                          <a:effectLst/>
                        </a:rPr>
                        <a:t>（交野市私部南１－４９０）</a:t>
                      </a:r>
                      <a:endParaRPr lang="ja-JP" altLang="en-US" sz="12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solidFill>
                      <a:srgbClr val="FFCCCC"/>
                    </a:solidFill>
                  </a:tcPr>
                </a:tc>
                <a:tc>
                  <a:txBody>
                    <a:bodyPr/>
                    <a:lstStyle/>
                    <a:p>
                      <a:r>
                        <a:rPr kumimoji="1" lang="ja-JP" altLang="en-US" sz="1200" dirty="0"/>
                        <a:t>運転手</a:t>
                      </a:r>
                    </a:p>
                  </a:txBody>
                  <a:tcPr>
                    <a:solidFill>
                      <a:srgbClr val="FFCCCC"/>
                    </a:solidFill>
                  </a:tcPr>
                </a:tc>
                <a:tc>
                  <a:txBody>
                    <a:bodyPr/>
                    <a:lstStyle/>
                    <a:p>
                      <a:r>
                        <a:rPr kumimoji="1" lang="ja-JP" altLang="en-US" sz="1200" dirty="0"/>
                        <a:t>パート</a:t>
                      </a:r>
                    </a:p>
                  </a:txBody>
                  <a:tcPr>
                    <a:solidFill>
                      <a:srgbClr val="FFCCCC"/>
                    </a:solidFill>
                  </a:tcPr>
                </a:tc>
                <a:tc>
                  <a:txBody>
                    <a:bodyPr/>
                    <a:lstStyle/>
                    <a:p>
                      <a:r>
                        <a:rPr kumimoji="1" lang="ja-JP" altLang="en-US" sz="1200" dirty="0"/>
                        <a:t>不問</a:t>
                      </a:r>
                    </a:p>
                  </a:txBody>
                  <a:tcPr>
                    <a:solidFill>
                      <a:srgbClr val="FFCCCC"/>
                    </a:solidFill>
                  </a:tcPr>
                </a:tc>
                <a:tc>
                  <a:txBody>
                    <a:bodyPr/>
                    <a:lstStyle/>
                    <a:p>
                      <a:r>
                        <a:rPr kumimoji="1" lang="en-US" altLang="ja-JP" sz="1200" dirty="0"/>
                        <a:t>27130-11126131</a:t>
                      </a:r>
                      <a:endParaRPr kumimoji="1" lang="ja-JP" altLang="en-US" sz="1100" dirty="0"/>
                    </a:p>
                  </a:txBody>
                  <a:tcPr>
                    <a:solidFill>
                      <a:srgbClr val="FFCCCC"/>
                    </a:solidFill>
                  </a:tcPr>
                </a:tc>
                <a:extLst>
                  <a:ext uri="{0D108BD9-81ED-4DB2-BD59-A6C34878D82A}">
                    <a16:rowId xmlns:a16="http://schemas.microsoft.com/office/drawing/2014/main" val="1996846566"/>
                  </a:ext>
                </a:extLst>
              </a:tr>
              <a:tr h="273106">
                <a:tc vMerge="1">
                  <a:txBody>
                    <a:bodyPr/>
                    <a:lstStyle/>
                    <a:p>
                      <a:pPr algn="ctr"/>
                      <a:endParaRPr kumimoji="1" lang="ja-JP" altLang="en-US" sz="1200" dirty="0"/>
                    </a:p>
                  </a:txBody>
                  <a:tcPr/>
                </a:tc>
                <a:tc vMerge="1">
                  <a:txBody>
                    <a:bodyPr/>
                    <a:lstStyle/>
                    <a:p>
                      <a:pPr marL="0" indent="0" algn="l" fontAlgn="ctr">
                        <a:buFont typeface="Arial" panose="020B0604020202020204" pitchFamily="34" charset="0"/>
                        <a:buNone/>
                      </a:pP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tc>
                <a:tc>
                  <a:txBody>
                    <a:bodyPr/>
                    <a:lstStyle/>
                    <a:p>
                      <a:r>
                        <a:rPr kumimoji="1" lang="ja-JP" altLang="en-US" sz="1200" dirty="0"/>
                        <a:t>デイサービス介護スタッフ</a:t>
                      </a:r>
                    </a:p>
                  </a:txBody>
                  <a:tcPr>
                    <a:solidFill>
                      <a:srgbClr val="FFCCCC"/>
                    </a:solidFill>
                  </a:tcPr>
                </a:tc>
                <a:tc>
                  <a:txBody>
                    <a:bodyPr/>
                    <a:lstStyle/>
                    <a:p>
                      <a:r>
                        <a:rPr kumimoji="1" lang="ja-JP" altLang="en-US" sz="1200" dirty="0"/>
                        <a:t>パート</a:t>
                      </a:r>
                    </a:p>
                  </a:txBody>
                  <a:tcPr>
                    <a:solidFill>
                      <a:srgbClr val="FFCCCC"/>
                    </a:solidFill>
                  </a:tcPr>
                </a:tc>
                <a:tc>
                  <a:txBody>
                    <a:bodyPr/>
                    <a:lstStyle/>
                    <a:p>
                      <a:r>
                        <a:rPr kumimoji="1" lang="en-US" altLang="ja-JP" sz="1200" dirty="0"/>
                        <a:t>64</a:t>
                      </a:r>
                      <a:r>
                        <a:rPr kumimoji="1" lang="ja-JP" altLang="en-US" sz="1200" dirty="0"/>
                        <a:t>歳以下</a:t>
                      </a:r>
                    </a:p>
                  </a:txBody>
                  <a:tcPr>
                    <a:solidFill>
                      <a:srgbClr val="FFCCCC"/>
                    </a:solidFill>
                  </a:tcPr>
                </a:tc>
                <a:tc>
                  <a:txBody>
                    <a:bodyPr/>
                    <a:lstStyle/>
                    <a:p>
                      <a:r>
                        <a:rPr kumimoji="1" lang="en-US" altLang="ja-JP" sz="1200" dirty="0"/>
                        <a:t>27130-11125931</a:t>
                      </a:r>
                      <a:endParaRPr kumimoji="1" lang="ja-JP" altLang="en-US" sz="1200" dirty="0"/>
                    </a:p>
                  </a:txBody>
                  <a:tcPr>
                    <a:solidFill>
                      <a:srgbClr val="FFCCCC"/>
                    </a:solidFill>
                  </a:tcPr>
                </a:tc>
                <a:extLst>
                  <a:ext uri="{0D108BD9-81ED-4DB2-BD59-A6C34878D82A}">
                    <a16:rowId xmlns:a16="http://schemas.microsoft.com/office/drawing/2014/main" val="2231887776"/>
                  </a:ext>
                </a:extLst>
              </a:tr>
              <a:tr h="294144">
                <a:tc vMerge="1">
                  <a:txBody>
                    <a:bodyPr/>
                    <a:lstStyle/>
                    <a:p>
                      <a:pPr algn="ctr"/>
                      <a:endParaRPr kumimoji="1" lang="ja-JP" altLang="en-US" sz="1200" dirty="0"/>
                    </a:p>
                  </a:txBody>
                  <a:tcPr/>
                </a:tc>
                <a:tc vMerge="1">
                  <a:txBody>
                    <a:bodyPr/>
                    <a:lstStyle/>
                    <a:p>
                      <a:pPr marL="0" indent="0" algn="l" fontAlgn="ctr">
                        <a:buFont typeface="Arial" panose="020B0604020202020204" pitchFamily="34" charset="0"/>
                        <a:buNone/>
                      </a:pP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tc>
                <a:tc>
                  <a:txBody>
                    <a:bodyPr/>
                    <a:lstStyle/>
                    <a:p>
                      <a:r>
                        <a:rPr kumimoji="1" lang="ja-JP" altLang="en-US" sz="1200" dirty="0"/>
                        <a:t>介護スタッフ（</a:t>
                      </a:r>
                      <a:r>
                        <a:rPr kumimoji="1" lang="ja-JP" altLang="en-US" sz="1050" dirty="0"/>
                        <a:t>特別養護老人ホーム</a:t>
                      </a:r>
                      <a:r>
                        <a:rPr kumimoji="1" lang="ja-JP" altLang="en-US" sz="1200" dirty="0"/>
                        <a:t>）</a:t>
                      </a:r>
                    </a:p>
                  </a:txBody>
                  <a:tcPr>
                    <a:solidFill>
                      <a:srgbClr val="FFCCCC"/>
                    </a:solidFill>
                  </a:tcPr>
                </a:tc>
                <a:tc>
                  <a:txBody>
                    <a:bodyPr/>
                    <a:lstStyle/>
                    <a:p>
                      <a:r>
                        <a:rPr kumimoji="1" lang="ja-JP" altLang="en-US" sz="1200" dirty="0"/>
                        <a:t>パート</a:t>
                      </a:r>
                    </a:p>
                  </a:txBody>
                  <a:tcPr>
                    <a:solidFill>
                      <a:srgbClr val="FFCCCC"/>
                    </a:solidFill>
                  </a:tcPr>
                </a:tc>
                <a:tc>
                  <a:txBody>
                    <a:bodyPr/>
                    <a:lstStyle/>
                    <a:p>
                      <a:r>
                        <a:rPr kumimoji="1" lang="en-US" altLang="ja-JP" sz="1200" dirty="0"/>
                        <a:t>64</a:t>
                      </a:r>
                      <a:r>
                        <a:rPr kumimoji="1" lang="ja-JP" altLang="en-US" sz="1200" dirty="0"/>
                        <a:t>歳以下</a:t>
                      </a:r>
                    </a:p>
                  </a:txBody>
                  <a:tcPr>
                    <a:solidFill>
                      <a:srgbClr val="FFCCCC"/>
                    </a:solidFill>
                  </a:tcPr>
                </a:tc>
                <a:tc>
                  <a:txBody>
                    <a:bodyPr/>
                    <a:lstStyle/>
                    <a:p>
                      <a:r>
                        <a:rPr kumimoji="1" lang="en-US" altLang="ja-JP" sz="1200" dirty="0"/>
                        <a:t>27130-11124631</a:t>
                      </a:r>
                      <a:endParaRPr kumimoji="1" lang="ja-JP" altLang="en-US" sz="1200" dirty="0"/>
                    </a:p>
                  </a:txBody>
                  <a:tcPr>
                    <a:solidFill>
                      <a:srgbClr val="FFCCCC"/>
                    </a:solidFill>
                  </a:tcPr>
                </a:tc>
                <a:extLst>
                  <a:ext uri="{0D108BD9-81ED-4DB2-BD59-A6C34878D82A}">
                    <a16:rowId xmlns:a16="http://schemas.microsoft.com/office/drawing/2014/main" val="3280556225"/>
                  </a:ext>
                </a:extLst>
              </a:tr>
              <a:tr h="273106">
                <a:tc rowSpan="2">
                  <a:txBody>
                    <a:bodyPr/>
                    <a:lstStyle/>
                    <a:p>
                      <a:pPr algn="ctr"/>
                      <a:endParaRPr kumimoji="1" lang="en-US" altLang="ja-JP" sz="1200" dirty="0"/>
                    </a:p>
                    <a:p>
                      <a:pPr algn="ctr"/>
                      <a:r>
                        <a:rPr kumimoji="1" lang="ja-JP" altLang="en-US" sz="1200" dirty="0"/>
                        <a:t>７</a:t>
                      </a:r>
                    </a:p>
                  </a:txBody>
                  <a:tcPr>
                    <a:solidFill>
                      <a:schemeClr val="accent5">
                        <a:lumMod val="40000"/>
                        <a:lumOff val="60000"/>
                      </a:schemeClr>
                    </a:solidFill>
                  </a:tcPr>
                </a:tc>
                <a:tc rowSpan="2">
                  <a:txBody>
                    <a:bodyPr/>
                    <a:lstStyle/>
                    <a:p>
                      <a:pPr algn="l" fontAlgn="ctr"/>
                      <a:r>
                        <a:rPr lang="ja-JP" altLang="en-US" sz="1100" b="1" u="none" strike="noStrike" dirty="0">
                          <a:effectLst/>
                        </a:rPr>
                        <a:t>   </a:t>
                      </a:r>
                      <a:r>
                        <a:rPr lang="ja-JP" altLang="en-US" sz="1200" b="1" u="none" strike="noStrike" dirty="0">
                          <a:effectLst/>
                        </a:rPr>
                        <a:t>大阪真空工業 株式会社</a:t>
                      </a:r>
                      <a:endParaRPr lang="en-US" altLang="ja-JP" sz="1100" b="1" u="none" strike="noStrike" dirty="0">
                        <a:effectLst/>
                      </a:endParaRPr>
                    </a:p>
                    <a:p>
                      <a:pPr marL="0" marR="0" lvl="0" indent="0" algn="l" defTabSz="1007943" rtl="0" eaLnBrk="1" fontAlgn="ctr" latinLnBrk="0" hangingPunct="1">
                        <a:lnSpc>
                          <a:spcPct val="100000"/>
                        </a:lnSpc>
                        <a:spcBef>
                          <a:spcPts val="0"/>
                        </a:spcBef>
                        <a:spcAft>
                          <a:spcPts val="0"/>
                        </a:spcAft>
                        <a:buClrTx/>
                        <a:buSzTx/>
                        <a:buFontTx/>
                        <a:buNone/>
                        <a:tabLst/>
                        <a:defRPr/>
                      </a:pPr>
                      <a:r>
                        <a:rPr lang="ja-JP" altLang="en-US" sz="1100" b="1" u="none" strike="noStrike" dirty="0">
                          <a:effectLst/>
                        </a:rPr>
                        <a:t>　</a:t>
                      </a:r>
                      <a:r>
                        <a:rPr lang="ja-JP" altLang="en-US" sz="1200" b="1" u="none" strike="noStrike" dirty="0">
                          <a:effectLst/>
                        </a:rPr>
                        <a:t>星田工場</a:t>
                      </a:r>
                      <a:endParaRPr lang="en-US" altLang="ja-JP" sz="1200" b="1" u="none" strike="noStrike" dirty="0">
                        <a:effectLst/>
                      </a:endParaRPr>
                    </a:p>
                    <a:p>
                      <a:pPr marL="0" marR="0" lvl="0" indent="0" algn="l" defTabSz="1007943" rtl="0" eaLnBrk="1" fontAlgn="ctr" latinLnBrk="0" hangingPunct="1">
                        <a:lnSpc>
                          <a:spcPct val="100000"/>
                        </a:lnSpc>
                        <a:spcBef>
                          <a:spcPts val="0"/>
                        </a:spcBef>
                        <a:spcAft>
                          <a:spcPts val="0"/>
                        </a:spcAft>
                        <a:buClrTx/>
                        <a:buSzTx/>
                        <a:buFontTx/>
                        <a:buNone/>
                        <a:tabLst/>
                        <a:defRPr/>
                      </a:pPr>
                      <a:r>
                        <a:rPr lang="ja-JP" altLang="en-US" sz="1100" b="0" i="0" u="none" strike="noStrike" dirty="0">
                          <a:effectLst/>
                          <a:latin typeface="+mn-ea"/>
                          <a:ea typeface="+mn-ea"/>
                        </a:rPr>
                        <a:t>（交野市星田北１－２６－２）</a:t>
                      </a:r>
                    </a:p>
                  </a:txBody>
                  <a:tcPr marL="9525" marR="9525" marT="9525" marB="0">
                    <a:solidFill>
                      <a:schemeClr val="accent5">
                        <a:lumMod val="40000"/>
                        <a:lumOff val="60000"/>
                      </a:schemeClr>
                    </a:solidFill>
                  </a:tcPr>
                </a:tc>
                <a:tc>
                  <a:txBody>
                    <a:bodyPr/>
                    <a:lstStyle/>
                    <a:p>
                      <a:r>
                        <a:rPr kumimoji="1" lang="ja-JP" altLang="en-US" sz="1200" dirty="0"/>
                        <a:t>検品・梱包及び品質管理業務</a:t>
                      </a:r>
                    </a:p>
                  </a:txBody>
                  <a:tcPr>
                    <a:solidFill>
                      <a:schemeClr val="accent5">
                        <a:lumMod val="40000"/>
                        <a:lumOff val="60000"/>
                      </a:schemeClr>
                    </a:solidFill>
                  </a:tcPr>
                </a:tc>
                <a:tc>
                  <a:txBody>
                    <a:bodyPr/>
                    <a:lstStyle/>
                    <a:p>
                      <a:r>
                        <a:rPr kumimoji="1" lang="ja-JP" altLang="en-US" sz="1200" dirty="0"/>
                        <a:t>正社員</a:t>
                      </a:r>
                    </a:p>
                  </a:txBody>
                  <a:tcPr>
                    <a:solidFill>
                      <a:schemeClr val="accent5">
                        <a:lumMod val="40000"/>
                        <a:lumOff val="60000"/>
                      </a:schemeClr>
                    </a:solidFill>
                  </a:tcPr>
                </a:tc>
                <a:tc>
                  <a:txBody>
                    <a:bodyPr/>
                    <a:lstStyle/>
                    <a:p>
                      <a:r>
                        <a:rPr kumimoji="1" lang="en-US" altLang="ja-JP" sz="1200" dirty="0"/>
                        <a:t>40</a:t>
                      </a:r>
                      <a:r>
                        <a:rPr kumimoji="1" lang="ja-JP" altLang="en-US" sz="1200" dirty="0"/>
                        <a:t>歳以下</a:t>
                      </a:r>
                    </a:p>
                  </a:txBody>
                  <a:tcPr>
                    <a:solidFill>
                      <a:schemeClr val="accent5">
                        <a:lumMod val="40000"/>
                        <a:lumOff val="60000"/>
                      </a:schemeClr>
                    </a:solidFill>
                  </a:tcPr>
                </a:tc>
                <a:tc>
                  <a:txBody>
                    <a:bodyPr/>
                    <a:lstStyle/>
                    <a:p>
                      <a:r>
                        <a:rPr kumimoji="1" lang="en-US" altLang="ja-JP" sz="1200" dirty="0"/>
                        <a:t>27130-11128831</a:t>
                      </a:r>
                      <a:endParaRPr kumimoji="1" lang="ja-JP" altLang="en-US" sz="1200" dirty="0"/>
                    </a:p>
                  </a:txBody>
                  <a:tcPr>
                    <a:solidFill>
                      <a:schemeClr val="accent1">
                        <a:lumMod val="60000"/>
                        <a:lumOff val="40000"/>
                      </a:schemeClr>
                    </a:solidFill>
                  </a:tcPr>
                </a:tc>
                <a:extLst>
                  <a:ext uri="{0D108BD9-81ED-4DB2-BD59-A6C34878D82A}">
                    <a16:rowId xmlns:a16="http://schemas.microsoft.com/office/drawing/2014/main" val="3367050758"/>
                  </a:ext>
                </a:extLst>
              </a:tr>
              <a:tr h="273106">
                <a:tc vMerge="1">
                  <a:txBody>
                    <a:bodyPr/>
                    <a:lstStyle/>
                    <a:p>
                      <a:pPr algn="ctr"/>
                      <a:endParaRPr kumimoji="1" lang="ja-JP" altLang="en-US" sz="1200" dirty="0"/>
                    </a:p>
                  </a:txBody>
                  <a:tcPr/>
                </a:tc>
                <a:tc vMerge="1">
                  <a:txBody>
                    <a:bodyPr/>
                    <a:lstStyle/>
                    <a:p>
                      <a:endParaRPr kumimoji="1" lang="ja-JP" altLang="en-US"/>
                    </a:p>
                  </a:txBody>
                  <a:tcPr/>
                </a:tc>
                <a:tc>
                  <a:txBody>
                    <a:bodyPr/>
                    <a:lstStyle/>
                    <a:p>
                      <a:r>
                        <a:rPr kumimoji="1" lang="ja-JP" altLang="en-US" sz="1200" dirty="0"/>
                        <a:t>機械オペレーター</a:t>
                      </a:r>
                    </a:p>
                  </a:txBody>
                  <a:tcPr>
                    <a:solidFill>
                      <a:schemeClr val="accent5">
                        <a:lumMod val="40000"/>
                        <a:lumOff val="60000"/>
                      </a:schemeClr>
                    </a:solidFill>
                  </a:tcPr>
                </a:tc>
                <a:tc>
                  <a:txBody>
                    <a:bodyPr/>
                    <a:lstStyle/>
                    <a:p>
                      <a:r>
                        <a:rPr kumimoji="1" lang="ja-JP" altLang="en-US" sz="1200" dirty="0"/>
                        <a:t>正社員</a:t>
                      </a:r>
                    </a:p>
                  </a:txBody>
                  <a:tcPr>
                    <a:solidFill>
                      <a:schemeClr val="accent5">
                        <a:lumMod val="40000"/>
                        <a:lumOff val="60000"/>
                      </a:schemeClr>
                    </a:solidFill>
                  </a:tcPr>
                </a:tc>
                <a:tc>
                  <a:txBody>
                    <a:bodyPr/>
                    <a:lstStyle/>
                    <a:p>
                      <a:r>
                        <a:rPr kumimoji="1" lang="en-US" altLang="ja-JP" sz="1200" dirty="0"/>
                        <a:t>59</a:t>
                      </a:r>
                      <a:r>
                        <a:rPr kumimoji="1" lang="ja-JP" altLang="en-US" sz="1200" dirty="0"/>
                        <a:t>歳以下</a:t>
                      </a:r>
                    </a:p>
                  </a:txBody>
                  <a:tcPr>
                    <a:solidFill>
                      <a:schemeClr val="accent5">
                        <a:lumMod val="40000"/>
                        <a:lumOff val="60000"/>
                      </a:schemeClr>
                    </a:solidFill>
                  </a:tcPr>
                </a:tc>
                <a:tc>
                  <a:txBody>
                    <a:bodyPr/>
                    <a:lstStyle/>
                    <a:p>
                      <a:r>
                        <a:rPr kumimoji="1" lang="en-US" altLang="ja-JP" sz="1200" dirty="0"/>
                        <a:t>27130-11127031</a:t>
                      </a:r>
                      <a:endParaRPr kumimoji="1" lang="ja-JP" altLang="en-US" sz="1200" dirty="0"/>
                    </a:p>
                  </a:txBody>
                  <a:tcPr>
                    <a:solidFill>
                      <a:schemeClr val="accent1">
                        <a:lumMod val="60000"/>
                        <a:lumOff val="40000"/>
                      </a:schemeClr>
                    </a:solidFill>
                  </a:tcPr>
                </a:tc>
                <a:extLst>
                  <a:ext uri="{0D108BD9-81ED-4DB2-BD59-A6C34878D82A}">
                    <a16:rowId xmlns:a16="http://schemas.microsoft.com/office/drawing/2014/main" val="2028265287"/>
                  </a:ext>
                </a:extLst>
              </a:tr>
              <a:tr h="277944">
                <a:tc rowSpan="2">
                  <a:txBody>
                    <a:bodyPr/>
                    <a:lstStyle/>
                    <a:p>
                      <a:pPr algn="ctr"/>
                      <a:r>
                        <a:rPr kumimoji="1" lang="ja-JP" altLang="en-US" sz="1200" dirty="0"/>
                        <a:t>８</a:t>
                      </a:r>
                    </a:p>
                  </a:txBody>
                  <a:tcPr>
                    <a:solidFill>
                      <a:schemeClr val="accent4">
                        <a:lumMod val="60000"/>
                        <a:lumOff val="40000"/>
                      </a:schemeClr>
                    </a:solidFill>
                  </a:tcPr>
                </a:tc>
                <a:tc rowSpan="2">
                  <a:txBody>
                    <a:bodyPr/>
                    <a:lstStyle/>
                    <a:p>
                      <a:pPr algn="l" fontAlgn="ctr"/>
                      <a:r>
                        <a:rPr lang="ja-JP" altLang="en-US" sz="1200" b="1" u="none" strike="noStrike" dirty="0">
                          <a:effectLst/>
                        </a:rPr>
                        <a:t>  東邦システム 株式会社</a:t>
                      </a:r>
                      <a:endParaRPr lang="en-US" altLang="ja-JP" sz="1200" b="1" u="none" strike="noStrike" dirty="0">
                        <a:effectLst/>
                      </a:endParaRPr>
                    </a:p>
                    <a:p>
                      <a:pPr algn="l" fontAlgn="ctr"/>
                      <a:r>
                        <a:rPr lang="ja-JP" altLang="en-US" sz="1200" b="0" u="none" strike="noStrike" dirty="0">
                          <a:effectLst/>
                        </a:rPr>
                        <a:t>（</a:t>
                      </a:r>
                      <a:r>
                        <a:rPr lang="ja-JP" altLang="en-US" sz="1100" b="0" u="none" strike="noStrike" dirty="0">
                          <a:effectLst/>
                        </a:rPr>
                        <a:t>交野市星田北１－３４－１０</a:t>
                      </a:r>
                      <a:r>
                        <a:rPr lang="ja-JP" altLang="en-US" sz="1200" b="0" u="none" strike="noStrike" dirty="0">
                          <a:effectLst/>
                        </a:rPr>
                        <a:t>）</a:t>
                      </a:r>
                      <a:endParaRPr kumimoji="1" lang="ja-JP" altLang="en-US" sz="1400" dirty="0"/>
                    </a:p>
                    <a:p>
                      <a:pPr algn="l" fontAlgn="ctr"/>
                      <a:r>
                        <a:rPr lang="ja-JP" altLang="en-US" sz="1200" b="1" u="none" strike="noStrike" dirty="0">
                          <a:effectLst/>
                        </a:rPr>
                        <a:t>　</a:t>
                      </a:r>
                      <a:endParaRPr lang="zh-CN" altLang="en-US" sz="12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accent4">
                        <a:lumMod val="60000"/>
                        <a:lumOff val="40000"/>
                      </a:schemeClr>
                    </a:solidFill>
                  </a:tcPr>
                </a:tc>
                <a:tc>
                  <a:txBody>
                    <a:bodyPr/>
                    <a:lstStyle/>
                    <a:p>
                      <a:r>
                        <a:rPr kumimoji="1" lang="ja-JP" altLang="en-US" sz="1200" dirty="0"/>
                        <a:t>設計</a:t>
                      </a:r>
                    </a:p>
                  </a:txBody>
                  <a:tcPr>
                    <a:solidFill>
                      <a:schemeClr val="accent4">
                        <a:lumMod val="60000"/>
                        <a:lumOff val="40000"/>
                      </a:schemeClr>
                    </a:solidFill>
                  </a:tcPr>
                </a:tc>
                <a:tc>
                  <a:txBody>
                    <a:bodyPr/>
                    <a:lstStyle/>
                    <a:p>
                      <a:r>
                        <a:rPr kumimoji="1" lang="ja-JP" altLang="en-US" sz="1200" dirty="0"/>
                        <a:t>正社員</a:t>
                      </a:r>
                    </a:p>
                  </a:txBody>
                  <a:tcPr>
                    <a:solidFill>
                      <a:schemeClr val="accent4">
                        <a:lumMod val="60000"/>
                        <a:lumOff val="40000"/>
                      </a:schemeClr>
                    </a:solidFill>
                  </a:tcPr>
                </a:tc>
                <a:tc>
                  <a:txBody>
                    <a:bodyPr/>
                    <a:lstStyle/>
                    <a:p>
                      <a:r>
                        <a:rPr kumimoji="1" lang="en-US" altLang="ja-JP" sz="1200" dirty="0"/>
                        <a:t>59</a:t>
                      </a:r>
                      <a:r>
                        <a:rPr kumimoji="1" lang="ja-JP" altLang="en-US" sz="1200" dirty="0"/>
                        <a:t>歳以下</a:t>
                      </a:r>
                    </a:p>
                  </a:txBody>
                  <a:tcPr>
                    <a:solidFill>
                      <a:schemeClr val="accent4">
                        <a:lumMod val="60000"/>
                        <a:lumOff val="40000"/>
                      </a:schemeClr>
                    </a:solidFill>
                  </a:tcPr>
                </a:tc>
                <a:tc>
                  <a:txBody>
                    <a:bodyPr/>
                    <a:lstStyle/>
                    <a:p>
                      <a:r>
                        <a:rPr kumimoji="1" lang="en-US" altLang="ja-JP" sz="1200" dirty="0"/>
                        <a:t>27130-11130731</a:t>
                      </a:r>
                      <a:endParaRPr kumimoji="1" lang="ja-JP" altLang="en-US" sz="1200" dirty="0"/>
                    </a:p>
                  </a:txBody>
                  <a:tcPr>
                    <a:solidFill>
                      <a:schemeClr val="accent4">
                        <a:lumMod val="60000"/>
                        <a:lumOff val="40000"/>
                      </a:schemeClr>
                    </a:solidFill>
                  </a:tcPr>
                </a:tc>
                <a:extLst>
                  <a:ext uri="{0D108BD9-81ED-4DB2-BD59-A6C34878D82A}">
                    <a16:rowId xmlns:a16="http://schemas.microsoft.com/office/drawing/2014/main" val="1880304438"/>
                  </a:ext>
                </a:extLst>
              </a:tr>
              <a:tr h="246425">
                <a:tc vMerge="1">
                  <a:txBody>
                    <a:bodyPr/>
                    <a:lstStyle/>
                    <a:p>
                      <a:endParaRPr kumimoji="1" lang="ja-JP" altLang="en-US" sz="1200" dirty="0"/>
                    </a:p>
                  </a:txBody>
                  <a:tcPr/>
                </a:tc>
                <a:tc vMerge="1">
                  <a:txBody>
                    <a:bodyPr/>
                    <a:lstStyle/>
                    <a:p>
                      <a:pPr algn="l" fontAlgn="ctr"/>
                      <a:endParaRPr lang="zh-CN" altLang="en-US" sz="12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r>
                        <a:rPr kumimoji="1" lang="ja-JP" altLang="en-US" sz="1200" dirty="0"/>
                        <a:t>営業</a:t>
                      </a:r>
                    </a:p>
                  </a:txBody>
                  <a:tcPr>
                    <a:solidFill>
                      <a:schemeClr val="accent4">
                        <a:lumMod val="60000"/>
                        <a:lumOff val="40000"/>
                      </a:schemeClr>
                    </a:solidFill>
                  </a:tcPr>
                </a:tc>
                <a:tc>
                  <a:txBody>
                    <a:bodyPr/>
                    <a:lstStyle/>
                    <a:p>
                      <a:r>
                        <a:rPr kumimoji="1" lang="ja-JP" altLang="en-US" sz="1200" dirty="0"/>
                        <a:t>正社員</a:t>
                      </a:r>
                    </a:p>
                  </a:txBody>
                  <a:tcPr>
                    <a:solidFill>
                      <a:schemeClr val="accent4">
                        <a:lumMod val="60000"/>
                        <a:lumOff val="40000"/>
                      </a:schemeClr>
                    </a:solidFill>
                  </a:tcPr>
                </a:tc>
                <a:tc>
                  <a:txBody>
                    <a:bodyPr/>
                    <a:lstStyle/>
                    <a:p>
                      <a:r>
                        <a:rPr kumimoji="1" lang="en-US" altLang="ja-JP" sz="1200" dirty="0"/>
                        <a:t>45</a:t>
                      </a:r>
                      <a:r>
                        <a:rPr kumimoji="1" lang="ja-JP" altLang="en-US" sz="1200" dirty="0"/>
                        <a:t>歳以下</a:t>
                      </a:r>
                    </a:p>
                  </a:txBody>
                  <a:tcPr>
                    <a:solidFill>
                      <a:schemeClr val="accent4">
                        <a:lumMod val="60000"/>
                        <a:lumOff val="40000"/>
                      </a:schemeClr>
                    </a:solidFill>
                  </a:tcPr>
                </a:tc>
                <a:tc>
                  <a:txBody>
                    <a:bodyPr/>
                    <a:lstStyle/>
                    <a:p>
                      <a:r>
                        <a:rPr kumimoji="1" lang="en-US" altLang="ja-JP" sz="1200" dirty="0"/>
                        <a:t>27130-11129231</a:t>
                      </a:r>
                      <a:endParaRPr kumimoji="1" lang="ja-JP" altLang="en-US" sz="1200" dirty="0"/>
                    </a:p>
                  </a:txBody>
                  <a:tcPr>
                    <a:solidFill>
                      <a:schemeClr val="accent4">
                        <a:lumMod val="60000"/>
                        <a:lumOff val="40000"/>
                      </a:schemeClr>
                    </a:solidFill>
                  </a:tcPr>
                </a:tc>
                <a:extLst>
                  <a:ext uri="{0D108BD9-81ED-4DB2-BD59-A6C34878D82A}">
                    <a16:rowId xmlns:a16="http://schemas.microsoft.com/office/drawing/2014/main" val="2895241027"/>
                  </a:ext>
                </a:extLst>
              </a:tr>
              <a:tr h="555695">
                <a:tc>
                  <a:txBody>
                    <a:bodyPr/>
                    <a:lstStyle/>
                    <a:p>
                      <a:pPr algn="ctr"/>
                      <a:r>
                        <a:rPr kumimoji="1" lang="ja-JP" altLang="en-US" sz="1200" dirty="0"/>
                        <a:t>９</a:t>
                      </a:r>
                      <a:endParaRPr kumimoji="1" lang="en-US" altLang="ja-JP" sz="1200" dirty="0"/>
                    </a:p>
                    <a:p>
                      <a:pPr algn="ctr"/>
                      <a:endParaRPr kumimoji="1" lang="ja-JP" altLang="en-US" sz="1200" dirty="0"/>
                    </a:p>
                  </a:txBody>
                  <a:tcPr>
                    <a:solidFill>
                      <a:srgbClr val="92D050"/>
                    </a:solidFill>
                  </a:tcPr>
                </a:tc>
                <a:tc>
                  <a:txBody>
                    <a:bodyPr/>
                    <a:lstStyle/>
                    <a:p>
                      <a:pPr algn="l" fontAlgn="ctr"/>
                      <a:r>
                        <a:rPr lang="ja-JP" altLang="en-US" sz="1200" b="1" i="0" u="none" strike="noStrike" dirty="0">
                          <a:effectLst/>
                          <a:latin typeface="ＭＳ Ｐゴシック" panose="020B0600070205080204" pitchFamily="50" charset="-128"/>
                          <a:ea typeface="ＭＳ Ｐゴシック" panose="020B0600070205080204" pitchFamily="50" charset="-128"/>
                        </a:rPr>
                        <a:t>  交野市役所　交野市教育委員会事務局　生涯学習 </a:t>
                      </a:r>
                      <a:endParaRPr lang="en-US" altLang="ja-JP" sz="1200" b="1" i="0" u="none" strike="noStrike" dirty="0">
                        <a:effectLst/>
                        <a:latin typeface="ＭＳ Ｐゴシック" panose="020B0600070205080204" pitchFamily="50" charset="-128"/>
                        <a:ea typeface="ＭＳ Ｐゴシック" panose="020B0600070205080204" pitchFamily="50" charset="-128"/>
                      </a:endParaRPr>
                    </a:p>
                    <a:p>
                      <a:pPr algn="l" fontAlgn="ctr"/>
                      <a:r>
                        <a:rPr lang="en-US" altLang="ja-JP" sz="1200" b="1" i="0" u="none" strike="noStrike" dirty="0">
                          <a:effectLst/>
                          <a:latin typeface="ＭＳ Ｐゴシック" panose="020B0600070205080204" pitchFamily="50" charset="-128"/>
                          <a:ea typeface="ＭＳ Ｐゴシック" panose="020B0600070205080204" pitchFamily="50" charset="-128"/>
                        </a:rPr>
                        <a:t> </a:t>
                      </a:r>
                      <a:r>
                        <a:rPr lang="ja-JP" altLang="en-US" sz="1200" b="1" i="0" u="none" strike="noStrike" dirty="0">
                          <a:effectLst/>
                          <a:latin typeface="ＭＳ Ｐゴシック" panose="020B0600070205080204" pitchFamily="50" charset="-128"/>
                          <a:ea typeface="ＭＳ Ｐゴシック" panose="020B0600070205080204" pitchFamily="50" charset="-128"/>
                        </a:rPr>
                        <a:t>推進部　青少年育成課　</a:t>
                      </a:r>
                      <a:endParaRPr lang="en-US" altLang="ja-JP" sz="1200" b="1" i="0" u="none" strike="noStrike" dirty="0">
                        <a:effectLst/>
                        <a:latin typeface="ＭＳ Ｐゴシック" panose="020B0600070205080204" pitchFamily="50" charset="-128"/>
                        <a:ea typeface="ＭＳ Ｐゴシック" panose="020B0600070205080204" pitchFamily="50" charset="-128"/>
                      </a:endParaRPr>
                    </a:p>
                    <a:p>
                      <a:pPr algn="l" fontAlgn="ctr"/>
                      <a:r>
                        <a:rPr lang="ja-JP" altLang="en-US" sz="1200" b="1" i="0" u="none" strike="noStrike" dirty="0">
                          <a:effectLst/>
                          <a:latin typeface="ＭＳ Ｐゴシック" panose="020B0600070205080204" pitchFamily="50" charset="-128"/>
                          <a:ea typeface="ＭＳ Ｐゴシック" panose="020B0600070205080204" pitchFamily="50" charset="-128"/>
                        </a:rPr>
                        <a:t>　</a:t>
                      </a:r>
                      <a:endParaRPr lang="zh-CN" altLang="en-US" sz="1200" b="0" i="0" u="none" strike="noStrike" dirty="0">
                        <a:effectLst/>
                        <a:latin typeface="+mn-ea"/>
                        <a:ea typeface="+mn-ea"/>
                      </a:endParaRPr>
                    </a:p>
                  </a:txBody>
                  <a:tcPr marL="9525" marR="9525" marT="9525" marB="0" anchor="ctr">
                    <a:solidFill>
                      <a:srgbClr val="92D050"/>
                    </a:solidFill>
                  </a:tcPr>
                </a:tc>
                <a:tc>
                  <a:txBody>
                    <a:bodyPr/>
                    <a:lstStyle/>
                    <a:p>
                      <a:r>
                        <a:rPr kumimoji="1" lang="ja-JP" altLang="en-US" sz="1200" dirty="0"/>
                        <a:t>放課後児童会指導員</a:t>
                      </a:r>
                      <a:endParaRPr kumimoji="1" lang="en-US" altLang="ja-JP" sz="1200" dirty="0"/>
                    </a:p>
                    <a:p>
                      <a:r>
                        <a:rPr kumimoji="1" lang="ja-JP" altLang="en-US" sz="1200" dirty="0"/>
                        <a:t>（パートタイム会計年度任用職員）</a:t>
                      </a:r>
                    </a:p>
                  </a:txBody>
                  <a:tcPr>
                    <a:solidFill>
                      <a:srgbClr val="92D050"/>
                    </a:solidFill>
                  </a:tcPr>
                </a:tc>
                <a:tc>
                  <a:txBody>
                    <a:bodyPr/>
                    <a:lstStyle/>
                    <a:p>
                      <a:r>
                        <a:rPr kumimoji="1" lang="ja-JP" altLang="en-US" sz="1200" dirty="0"/>
                        <a:t>パート</a:t>
                      </a:r>
                    </a:p>
                  </a:txBody>
                  <a:tcPr>
                    <a:solidFill>
                      <a:srgbClr val="92D050"/>
                    </a:solidFill>
                  </a:tcPr>
                </a:tc>
                <a:tc>
                  <a:txBody>
                    <a:bodyPr/>
                    <a:lstStyle/>
                    <a:p>
                      <a:r>
                        <a:rPr kumimoji="1" lang="ja-JP" altLang="en-US" sz="1200" dirty="0"/>
                        <a:t>不問</a:t>
                      </a:r>
                    </a:p>
                  </a:txBody>
                  <a:tcPr>
                    <a:solidFill>
                      <a:srgbClr val="92D050"/>
                    </a:solidFill>
                  </a:tcPr>
                </a:tc>
                <a:tc>
                  <a:txBody>
                    <a:bodyPr/>
                    <a:lstStyle/>
                    <a:p>
                      <a:r>
                        <a:rPr kumimoji="1" lang="en-US" altLang="ja-JP" sz="1200" dirty="0"/>
                        <a:t>27130-11131331</a:t>
                      </a:r>
                      <a:endParaRPr kumimoji="1" lang="ja-JP" altLang="en-US" sz="1200" dirty="0"/>
                    </a:p>
                  </a:txBody>
                  <a:tcPr>
                    <a:solidFill>
                      <a:srgbClr val="92D050"/>
                    </a:solidFill>
                  </a:tcPr>
                </a:tc>
                <a:extLst>
                  <a:ext uri="{0D108BD9-81ED-4DB2-BD59-A6C34878D82A}">
                    <a16:rowId xmlns:a16="http://schemas.microsoft.com/office/drawing/2014/main" val="3756957465"/>
                  </a:ext>
                </a:extLst>
              </a:tr>
            </a:tbl>
          </a:graphicData>
        </a:graphic>
      </p:graphicFrame>
      <p:sp>
        <p:nvSpPr>
          <p:cNvPr id="4" name="テキスト ボックス 3">
            <a:extLst>
              <a:ext uri="{FF2B5EF4-FFF2-40B4-BE49-F238E27FC236}">
                <a16:creationId xmlns:a16="http://schemas.microsoft.com/office/drawing/2014/main" id="{95EDDFB9-AC99-5347-8C35-F6E6C08BEC4A}"/>
              </a:ext>
            </a:extLst>
          </p:cNvPr>
          <p:cNvSpPr txBox="1"/>
          <p:nvPr/>
        </p:nvSpPr>
        <p:spPr>
          <a:xfrm>
            <a:off x="2918879" y="330292"/>
            <a:ext cx="6416600" cy="276999"/>
          </a:xfrm>
          <a:prstGeom prst="rect">
            <a:avLst/>
          </a:prstGeom>
          <a:noFill/>
        </p:spPr>
        <p:txBody>
          <a:bodyPr wrap="square" rtlCol="0">
            <a:spAutoFit/>
          </a:bodyPr>
          <a:lstStyle/>
          <a:p>
            <a:r>
              <a:rPr kumimoji="1" lang="ja-JP" altLang="en-US" sz="1200" dirty="0"/>
              <a:t>ハローワーク枚方</a:t>
            </a:r>
            <a:r>
              <a:rPr kumimoji="1" lang="en-US" altLang="ja-JP" sz="1200" dirty="0"/>
              <a:t>HP</a:t>
            </a:r>
            <a:r>
              <a:rPr kumimoji="1" lang="ja-JP" altLang="en-US" sz="1200" dirty="0"/>
              <a:t>　</a:t>
            </a:r>
            <a:r>
              <a:rPr kumimoji="1" lang="en-US" altLang="ja-JP" sz="1200" dirty="0"/>
              <a:t>https://jsite.mhlw.go.jp/osaka-hellowork/list/hirakata/_77435.html</a:t>
            </a:r>
          </a:p>
        </p:txBody>
      </p:sp>
      <p:sp>
        <p:nvSpPr>
          <p:cNvPr id="8" name="テキスト ボックス 7">
            <a:extLst>
              <a:ext uri="{FF2B5EF4-FFF2-40B4-BE49-F238E27FC236}">
                <a16:creationId xmlns:a16="http://schemas.microsoft.com/office/drawing/2014/main" id="{711FD099-6FD5-5AAA-CB39-E81D237258AA}"/>
              </a:ext>
            </a:extLst>
          </p:cNvPr>
          <p:cNvSpPr txBox="1"/>
          <p:nvPr/>
        </p:nvSpPr>
        <p:spPr>
          <a:xfrm>
            <a:off x="421046" y="7209590"/>
            <a:ext cx="8800127" cy="307777"/>
          </a:xfrm>
          <a:prstGeom prst="rect">
            <a:avLst/>
          </a:prstGeom>
          <a:noFill/>
        </p:spPr>
        <p:txBody>
          <a:bodyPr wrap="square" rtlCol="0">
            <a:spAutoFit/>
          </a:bodyPr>
          <a:lstStyle/>
          <a:p>
            <a:r>
              <a:rPr kumimoji="1" lang="en-US" altLang="ja-JP" sz="1400" u="sng" dirty="0">
                <a:solidFill>
                  <a:srgbClr val="FF00FF"/>
                </a:solidFill>
              </a:rPr>
              <a:t>※</a:t>
            </a:r>
            <a:r>
              <a:rPr kumimoji="1" lang="ja-JP" altLang="en-US" sz="1400" u="sng" dirty="0">
                <a:solidFill>
                  <a:srgbClr val="FF00FF"/>
                </a:solidFill>
              </a:rPr>
              <a:t>令和５年１０月１日　最低賃金が変更された場合、求人票記載の賃金が変更される場合があります。</a:t>
            </a:r>
          </a:p>
        </p:txBody>
      </p:sp>
      <p:pic>
        <p:nvPicPr>
          <p:cNvPr id="3" name="図 2">
            <a:extLst>
              <a:ext uri="{FF2B5EF4-FFF2-40B4-BE49-F238E27FC236}">
                <a16:creationId xmlns:a16="http://schemas.microsoft.com/office/drawing/2014/main" id="{69A4E1B4-69C3-DB0A-38C2-78CDCDBA9FCC}"/>
              </a:ext>
            </a:extLst>
          </p:cNvPr>
          <p:cNvPicPr>
            <a:picLocks noChangeAspect="1"/>
          </p:cNvPicPr>
          <p:nvPr/>
        </p:nvPicPr>
        <p:blipFill>
          <a:blip r:embed="rId2"/>
          <a:stretch>
            <a:fillRect/>
          </a:stretch>
        </p:blipFill>
        <p:spPr>
          <a:xfrm>
            <a:off x="9748841" y="37033"/>
            <a:ext cx="563057" cy="586518"/>
          </a:xfrm>
          <a:prstGeom prst="rect">
            <a:avLst/>
          </a:prstGeom>
        </p:spPr>
      </p:pic>
      <p:sp>
        <p:nvSpPr>
          <p:cNvPr id="9" name="テキスト ボックス 8">
            <a:extLst>
              <a:ext uri="{FF2B5EF4-FFF2-40B4-BE49-F238E27FC236}">
                <a16:creationId xmlns:a16="http://schemas.microsoft.com/office/drawing/2014/main" id="{DD724D77-DE69-56E8-3434-F540E7F7C090}"/>
              </a:ext>
            </a:extLst>
          </p:cNvPr>
          <p:cNvSpPr txBox="1"/>
          <p:nvPr/>
        </p:nvSpPr>
        <p:spPr>
          <a:xfrm>
            <a:off x="2918879" y="110833"/>
            <a:ext cx="6482281" cy="261610"/>
          </a:xfrm>
          <a:prstGeom prst="rect">
            <a:avLst/>
          </a:prstGeom>
          <a:noFill/>
        </p:spPr>
        <p:txBody>
          <a:bodyPr wrap="square" rtlCol="0">
            <a:spAutoFit/>
          </a:bodyPr>
          <a:lstStyle/>
          <a:p>
            <a:r>
              <a:rPr kumimoji="1" lang="ja-JP" altLang="en-US" sz="1100" dirty="0"/>
              <a:t>求人の詳細はハローワークインターネットサービスで公開しています。</a:t>
            </a:r>
          </a:p>
        </p:txBody>
      </p:sp>
    </p:spTree>
    <p:extLst>
      <p:ext uri="{BB962C8B-B14F-4D97-AF65-F5344CB8AC3E}">
        <p14:creationId xmlns:p14="http://schemas.microsoft.com/office/powerpoint/2010/main" val="125319310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2055</TotalTime>
  <Words>716</Words>
  <Application>Microsoft Office PowerPoint</Application>
  <PresentationFormat>ユーザー設定</PresentationFormat>
  <Paragraphs>187</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AR悠々ゴシック体E</vt:lpstr>
      <vt:lpstr>HGPｺﾞｼｯｸM</vt:lpstr>
      <vt:lpstr>HGP創英角ｺﾞｼｯｸUB</vt:lpstr>
      <vt:lpstr>HGSｺﾞｼｯｸM</vt:lpstr>
      <vt:lpstr>HG丸ｺﾞｼｯｸM-PRO</vt:lpstr>
      <vt:lpstr>ＭＳ Ｐゴシック</vt:lpstr>
      <vt:lpstr>MS UI Gothic</vt:lpstr>
      <vt:lpstr>游ゴシック</vt:lpstr>
      <vt:lpstr>Arial</vt:lpstr>
      <vt:lpstr>Calibri</vt:lpstr>
      <vt:lpstr>Calibri Light</vt:lpstr>
      <vt:lpstr>Office テーマ</vt:lpstr>
      <vt:lpstr>PowerPoint プレゼンテーション</vt:lpstr>
      <vt:lpstr>求人一覧表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加藤 陽子</dc:creator>
  <cp:lastModifiedBy>大谷 隆</cp:lastModifiedBy>
  <cp:revision>178</cp:revision>
  <cp:lastPrinted>2023-08-29T07:24:31Z</cp:lastPrinted>
  <dcterms:created xsi:type="dcterms:W3CDTF">2020-08-13T14:36:09Z</dcterms:created>
  <dcterms:modified xsi:type="dcterms:W3CDTF">2023-09-01T05:18:55Z</dcterms:modified>
</cp:coreProperties>
</file>